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2" r:id="rId14"/>
    <p:sldId id="269" r:id="rId15"/>
    <p:sldId id="273" r:id="rId16"/>
    <p:sldId id="271" r:id="rId17"/>
    <p:sldId id="275" r:id="rId18"/>
    <p:sldId id="276" r:id="rId19"/>
    <p:sldId id="277" r:id="rId20"/>
    <p:sldId id="278" r:id="rId21"/>
    <p:sldId id="280" r:id="rId22"/>
    <p:sldId id="279" r:id="rId23"/>
    <p:sldId id="281" r:id="rId24"/>
    <p:sldId id="282" r:id="rId25"/>
    <p:sldId id="283" r:id="rId26"/>
    <p:sldId id="284" r:id="rId27"/>
    <p:sldId id="285" r:id="rId28"/>
    <p:sldId id="286" r:id="rId29"/>
    <p:sldId id="287" r:id="rId30"/>
    <p:sldId id="288" r:id="rId31"/>
    <p:sldId id="289" r:id="rId32"/>
    <p:sldId id="290" r:id="rId33"/>
    <p:sldId id="291" r:id="rId34"/>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607" autoAdjust="0"/>
    <p:restoredTop sz="94660"/>
  </p:normalViewPr>
  <p:slideViewPr>
    <p:cSldViewPr snapToGrid="0">
      <p:cViewPr varScale="1">
        <p:scale>
          <a:sx n="103" d="100"/>
          <a:sy n="103" d="100"/>
        </p:scale>
        <p:origin x="12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57E7-D2E1-3D66-F03E-4F46A818E71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ACF82FBF-E06B-C653-2501-741E7E50F4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9FB1598B-6515-DDB1-98E9-EDB7F5E63932}"/>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5" name="Footer Placeholder 4">
            <a:extLst>
              <a:ext uri="{FF2B5EF4-FFF2-40B4-BE49-F238E27FC236}">
                <a16:creationId xmlns:a16="http://schemas.microsoft.com/office/drawing/2014/main" id="{2F9BD132-E0FC-F0FF-0D09-1C7AB598A84D}"/>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147549E8-A5AD-EEE5-A84D-521D1102BE1E}"/>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3213774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CC069-6E8E-66EB-E055-AB45CBB077DB}"/>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9B26280F-8A5F-2405-9D71-17D4D4E45D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DB87F6D4-E0A2-22C7-579F-697080278720}"/>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5" name="Footer Placeholder 4">
            <a:extLst>
              <a:ext uri="{FF2B5EF4-FFF2-40B4-BE49-F238E27FC236}">
                <a16:creationId xmlns:a16="http://schemas.microsoft.com/office/drawing/2014/main" id="{0B0C5667-2359-870F-55CB-760C9A8B19A2}"/>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9136B671-19C9-B384-41BF-E0CFC14CE7A2}"/>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3037630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DC982A-8139-D0D1-BF9F-2EE21AD97B4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1BE5F4C3-B2C8-388E-6E35-33CB994DA57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5FE934EB-FF89-E820-89FE-B0E2FE10DABE}"/>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5" name="Footer Placeholder 4">
            <a:extLst>
              <a:ext uri="{FF2B5EF4-FFF2-40B4-BE49-F238E27FC236}">
                <a16:creationId xmlns:a16="http://schemas.microsoft.com/office/drawing/2014/main" id="{012E4B4D-ED56-DEBC-A3A5-34E3EEFC6420}"/>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A1028EA7-2705-D4C6-0A2A-EAC5CA5FCACB}"/>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35775046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2CB03-2B61-50D6-1143-9A8FE0AA364D}"/>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BAA23AFB-FB43-FE2A-6767-ED6EF8F139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23F7FC21-1F5F-83F4-1FC3-81E28C658420}"/>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5" name="Footer Placeholder 4">
            <a:extLst>
              <a:ext uri="{FF2B5EF4-FFF2-40B4-BE49-F238E27FC236}">
                <a16:creationId xmlns:a16="http://schemas.microsoft.com/office/drawing/2014/main" id="{20B259E0-5267-030F-5B67-5AB65E06B366}"/>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765D5A55-83EF-79B3-9D46-51B2C2AFB0EE}"/>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1318596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563F7-49C5-20EF-325C-7750AB2453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EE55FB51-10FB-A273-DDC1-44EEF4D3426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BB77AE-DA40-9826-7752-22DA2C399C19}"/>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5" name="Footer Placeholder 4">
            <a:extLst>
              <a:ext uri="{FF2B5EF4-FFF2-40B4-BE49-F238E27FC236}">
                <a16:creationId xmlns:a16="http://schemas.microsoft.com/office/drawing/2014/main" id="{08BAF0BA-A1AB-E733-4541-F3761D735EB7}"/>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82A43985-2E3B-E307-5A36-39A459FE9FF6}"/>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3045439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6253F-643E-E9F5-C171-17B1A395A3B0}"/>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C1A8A3F0-E60C-D372-06EE-F0AB04D48B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460B37C7-32D4-2416-C9FE-28AB0575B7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B7539F89-950A-3C1D-6CC3-73481949B02A}"/>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6" name="Footer Placeholder 5">
            <a:extLst>
              <a:ext uri="{FF2B5EF4-FFF2-40B4-BE49-F238E27FC236}">
                <a16:creationId xmlns:a16="http://schemas.microsoft.com/office/drawing/2014/main" id="{9F6BC8FA-3334-BDE7-A811-2EA9592F8B76}"/>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22A98974-69ED-E75B-C499-F3C18E0DB005}"/>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363442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62DF2-322B-8E49-0A02-28B082832662}"/>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89305AA5-A2C4-A7B7-B1A5-9BC81BA8ED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F5E0C8-CC6A-E8CC-DD1C-591FC35A08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29AD922D-C5B8-0CDD-A716-0881C335D9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8BD1B9B-7038-76BD-9F60-3CE26064A3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3318E68E-16BF-8787-BB70-9CB86C388172}"/>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8" name="Footer Placeholder 7">
            <a:extLst>
              <a:ext uri="{FF2B5EF4-FFF2-40B4-BE49-F238E27FC236}">
                <a16:creationId xmlns:a16="http://schemas.microsoft.com/office/drawing/2014/main" id="{8450362D-CA6B-BE69-84C3-20E9D8F4C5D6}"/>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9CF9B07D-95E5-1409-DF50-1CD4369082A6}"/>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19384658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F5586-BE9C-878E-9154-86D5039FCCC7}"/>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7BE261AF-8DD8-E9A0-1B77-D37F21675AE6}"/>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4" name="Footer Placeholder 3">
            <a:extLst>
              <a:ext uri="{FF2B5EF4-FFF2-40B4-BE49-F238E27FC236}">
                <a16:creationId xmlns:a16="http://schemas.microsoft.com/office/drawing/2014/main" id="{A4964D4A-D3F3-D590-C079-1DD02927B728}"/>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A57E7D60-7424-843A-39B4-D5AFD8C6004F}"/>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3428252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E2A38C-C14A-460B-DA0B-502B51B09DE3}"/>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3" name="Footer Placeholder 2">
            <a:extLst>
              <a:ext uri="{FF2B5EF4-FFF2-40B4-BE49-F238E27FC236}">
                <a16:creationId xmlns:a16="http://schemas.microsoft.com/office/drawing/2014/main" id="{D65681C1-2C1C-DFD4-E45F-5971582166B4}"/>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2E315896-6F70-105E-2838-CDFAF54284CC}"/>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152267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ADF9C-3ADC-92D6-8922-F9374D7B13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3269CEF6-9320-9A71-E147-1F9B9D49AD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F2A68FB3-F3C8-6FB2-F6DD-7159C52FB7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1E2F2F-D61A-A894-6C22-8FD562B9E0D7}"/>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6" name="Footer Placeholder 5">
            <a:extLst>
              <a:ext uri="{FF2B5EF4-FFF2-40B4-BE49-F238E27FC236}">
                <a16:creationId xmlns:a16="http://schemas.microsoft.com/office/drawing/2014/main" id="{87459ACC-CC3B-E5DE-2C5A-97202EB4D85B}"/>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750FEBC3-3BF2-180C-E144-BD01F203081C}"/>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2544559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C0075-4B26-C240-265D-5F9D838F2C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A5A3C4FA-EF4D-1554-ED74-1C90F9BA6E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25084DBF-2E70-A4C3-2361-78A37A6DA5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CF4612-708F-2679-568D-BC72446A0963}"/>
              </a:ext>
            </a:extLst>
          </p:cNvPr>
          <p:cNvSpPr>
            <a:spLocks noGrp="1"/>
          </p:cNvSpPr>
          <p:nvPr>
            <p:ph type="dt" sz="half" idx="10"/>
          </p:nvPr>
        </p:nvSpPr>
        <p:spPr/>
        <p:txBody>
          <a:bodyPr/>
          <a:lstStyle/>
          <a:p>
            <a:fld id="{C4223F69-0D31-4551-A816-724FF2E116DC}" type="datetimeFigureOut">
              <a:rPr lang="vi-VN" smtClean="0"/>
              <a:t>24/07/2025</a:t>
            </a:fld>
            <a:endParaRPr lang="vi-VN"/>
          </a:p>
        </p:txBody>
      </p:sp>
      <p:sp>
        <p:nvSpPr>
          <p:cNvPr id="6" name="Footer Placeholder 5">
            <a:extLst>
              <a:ext uri="{FF2B5EF4-FFF2-40B4-BE49-F238E27FC236}">
                <a16:creationId xmlns:a16="http://schemas.microsoft.com/office/drawing/2014/main" id="{FC32713B-254E-223A-151B-A876F2C6A6D2}"/>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C164A4F2-E13D-7C2B-70BF-DF5ED7237868}"/>
              </a:ext>
            </a:extLst>
          </p:cNvPr>
          <p:cNvSpPr>
            <a:spLocks noGrp="1"/>
          </p:cNvSpPr>
          <p:nvPr>
            <p:ph type="sldNum" sz="quarter" idx="12"/>
          </p:nvPr>
        </p:nvSpPr>
        <p:spPr/>
        <p:txBody>
          <a:bodyPr/>
          <a:lstStyle/>
          <a:p>
            <a:fld id="{9DBC6B4D-DC80-46CC-9A49-CAB25C4C2723}" type="slidenum">
              <a:rPr lang="vi-VN" smtClean="0"/>
              <a:t>‹#›</a:t>
            </a:fld>
            <a:endParaRPr lang="vi-VN"/>
          </a:p>
        </p:txBody>
      </p:sp>
    </p:spTree>
    <p:extLst>
      <p:ext uri="{BB962C8B-B14F-4D97-AF65-F5344CB8AC3E}">
        <p14:creationId xmlns:p14="http://schemas.microsoft.com/office/powerpoint/2010/main" val="4233822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45D891-830C-EE7A-7DD8-6F867A38A4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CC4F8480-4008-FCB7-F553-40E8D157A2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982202CF-E137-7DF7-8405-15F9725186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4223F69-0D31-4551-A816-724FF2E116DC}" type="datetimeFigureOut">
              <a:rPr lang="vi-VN" smtClean="0"/>
              <a:t>24/07/2025</a:t>
            </a:fld>
            <a:endParaRPr lang="vi-VN"/>
          </a:p>
        </p:txBody>
      </p:sp>
      <p:sp>
        <p:nvSpPr>
          <p:cNvPr id="5" name="Footer Placeholder 4">
            <a:extLst>
              <a:ext uri="{FF2B5EF4-FFF2-40B4-BE49-F238E27FC236}">
                <a16:creationId xmlns:a16="http://schemas.microsoft.com/office/drawing/2014/main" id="{81E78CFC-1F3C-7951-F72B-61AD4AAFF7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vi-VN"/>
          </a:p>
        </p:txBody>
      </p:sp>
      <p:sp>
        <p:nvSpPr>
          <p:cNvPr id="6" name="Slide Number Placeholder 5">
            <a:extLst>
              <a:ext uri="{FF2B5EF4-FFF2-40B4-BE49-F238E27FC236}">
                <a16:creationId xmlns:a16="http://schemas.microsoft.com/office/drawing/2014/main" id="{8681F9FB-6A7D-D534-B9E1-B87CB47222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DBC6B4D-DC80-46CC-9A49-CAB25C4C2723}" type="slidenum">
              <a:rPr lang="vi-VN" smtClean="0"/>
              <a:t>‹#›</a:t>
            </a:fld>
            <a:endParaRPr lang="vi-VN"/>
          </a:p>
        </p:txBody>
      </p:sp>
    </p:spTree>
    <p:extLst>
      <p:ext uri="{BB962C8B-B14F-4D97-AF65-F5344CB8AC3E}">
        <p14:creationId xmlns:p14="http://schemas.microsoft.com/office/powerpoint/2010/main" val="3566665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EBEE10C-D32C-4322-3A9F-54D4FD997C36}"/>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9000" contrast="45000"/>
                    </a14:imgEffect>
                  </a14:imgLayer>
                </a14:imgProps>
              </a:ext>
            </a:extLst>
          </a:blip>
          <a:srcRect l="7942" r="8487"/>
          <a:stretch>
            <a:fillRect/>
          </a:stretch>
        </p:blipFill>
        <p:spPr>
          <a:xfrm>
            <a:off x="20" y="1282"/>
            <a:ext cx="12191980" cy="6856718"/>
          </a:xfrm>
          <a:prstGeom prst="rect">
            <a:avLst/>
          </a:prstGeom>
        </p:spPr>
      </p:pic>
      <p:sp>
        <p:nvSpPr>
          <p:cNvPr id="12"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8" name="Picture 4" descr="Anh-Tuan NGUYEN">
            <a:extLst>
              <a:ext uri="{FF2B5EF4-FFF2-40B4-BE49-F238E27FC236}">
                <a16:creationId xmlns:a16="http://schemas.microsoft.com/office/drawing/2014/main" id="{0D4FC6C5-2697-641C-4A4F-52B1278868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912" y="88140"/>
            <a:ext cx="768306" cy="76830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985607B-3010-B3F7-AC03-3D17F8FCE514}"/>
              </a:ext>
            </a:extLst>
          </p:cNvPr>
          <p:cNvSpPr txBox="1"/>
          <p:nvPr/>
        </p:nvSpPr>
        <p:spPr>
          <a:xfrm>
            <a:off x="885218" y="236331"/>
            <a:ext cx="7091440" cy="471924"/>
          </a:xfrm>
          <a:prstGeom prst="rect">
            <a:avLst/>
          </a:prstGeom>
          <a:noFill/>
        </p:spPr>
        <p:txBody>
          <a:bodyPr wrap="square">
            <a:spAutoFit/>
          </a:bodyPr>
          <a:lstStyle/>
          <a:p>
            <a:pPr algn="l">
              <a:lnSpc>
                <a:spcPts val="3360"/>
              </a:lnSpc>
            </a:pPr>
            <a:r>
              <a:rPr lang="vi-VN" sz="1800" b="1" spc="56">
                <a:solidFill>
                  <a:srgbClr val="FFFFFF"/>
                </a:solidFill>
                <a:latin typeface="Roboto Bold"/>
                <a:ea typeface="Roboto Bold"/>
                <a:cs typeface="Roboto Bold"/>
                <a:sym typeface="Roboto Bold"/>
              </a:rPr>
              <a:t>KIỀU TẤN PHƯỚC – </a:t>
            </a:r>
            <a:r>
              <a:rPr lang="vi-VN" b="1" spc="56">
                <a:solidFill>
                  <a:srgbClr val="FFFFFF"/>
                </a:solidFill>
                <a:latin typeface="Roboto Bold"/>
                <a:ea typeface="Roboto Bold"/>
                <a:cs typeface="Roboto Bold"/>
                <a:sym typeface="Roboto Bold"/>
              </a:rPr>
              <a:t>Võ Nhật Duy Nam – Thạch Nhựt Minh</a:t>
            </a:r>
            <a:endParaRPr lang="en-US" sz="1800" b="1" spc="56" dirty="0">
              <a:solidFill>
                <a:srgbClr val="FFFFFF"/>
              </a:solidFill>
              <a:latin typeface="Roboto Bold"/>
              <a:ea typeface="Roboto Bold"/>
              <a:cs typeface="Roboto Bold"/>
              <a:sym typeface="Roboto Bold"/>
            </a:endParaRPr>
          </a:p>
        </p:txBody>
      </p:sp>
      <p:sp>
        <p:nvSpPr>
          <p:cNvPr id="13" name="TextBox 12">
            <a:extLst>
              <a:ext uri="{FF2B5EF4-FFF2-40B4-BE49-F238E27FC236}">
                <a16:creationId xmlns:a16="http://schemas.microsoft.com/office/drawing/2014/main" id="{7CA3F6C0-D17E-6BE1-8343-FA13A09AE560}"/>
              </a:ext>
            </a:extLst>
          </p:cNvPr>
          <p:cNvSpPr txBox="1"/>
          <p:nvPr/>
        </p:nvSpPr>
        <p:spPr>
          <a:xfrm>
            <a:off x="501065" y="2417392"/>
            <a:ext cx="8862291" cy="1754326"/>
          </a:xfrm>
          <a:prstGeom prst="rect">
            <a:avLst/>
          </a:prstGeom>
          <a:noFill/>
        </p:spPr>
        <p:txBody>
          <a:bodyPr wrap="square">
            <a:spAutoFit/>
          </a:bodyPr>
          <a:lstStyle/>
          <a:p>
            <a:r>
              <a:rPr lang="vi-VN" sz="5400" b="1" dirty="0">
                <a:solidFill>
                  <a:schemeClr val="bg1"/>
                </a:solidFill>
              </a:rPr>
              <a:t>THIẾT KẾ WEBSITE DI SẢN VĂN HÓA TRÀ VINH</a:t>
            </a:r>
          </a:p>
        </p:txBody>
      </p:sp>
      <p:sp>
        <p:nvSpPr>
          <p:cNvPr id="15" name="TextBox 14">
            <a:extLst>
              <a:ext uri="{FF2B5EF4-FFF2-40B4-BE49-F238E27FC236}">
                <a16:creationId xmlns:a16="http://schemas.microsoft.com/office/drawing/2014/main" id="{BC6B6FE7-9C7A-78EA-32AE-3C66B159CC49}"/>
              </a:ext>
            </a:extLst>
          </p:cNvPr>
          <p:cNvSpPr txBox="1"/>
          <p:nvPr/>
        </p:nvSpPr>
        <p:spPr>
          <a:xfrm>
            <a:off x="501065" y="5159937"/>
            <a:ext cx="6160654" cy="486672"/>
          </a:xfrm>
          <a:prstGeom prst="rect">
            <a:avLst/>
          </a:prstGeom>
          <a:noFill/>
        </p:spPr>
        <p:txBody>
          <a:bodyPr wrap="square">
            <a:spAutoFit/>
          </a:bodyPr>
          <a:lstStyle/>
          <a:p>
            <a:pPr algn="l">
              <a:lnSpc>
                <a:spcPts val="3500"/>
              </a:lnSpc>
            </a:pPr>
            <a:r>
              <a:rPr lang="vi-VN" sz="1800" spc="50" dirty="0">
                <a:solidFill>
                  <a:srgbClr val="FFBE40"/>
                </a:solidFill>
                <a:latin typeface="Roboto"/>
                <a:ea typeface="Roboto"/>
                <a:cs typeface="Roboto"/>
                <a:sym typeface="Roboto"/>
              </a:rPr>
              <a:t>GIÁO VIÊN HƯỚNG DẪN: </a:t>
            </a:r>
            <a:r>
              <a:rPr lang="vi-VN" sz="1800" spc="50" dirty="0" err="1">
                <a:solidFill>
                  <a:srgbClr val="FFBE40"/>
                </a:solidFill>
                <a:latin typeface="Roboto"/>
                <a:ea typeface="Roboto"/>
                <a:cs typeface="Roboto"/>
                <a:sym typeface="Roboto"/>
              </a:rPr>
              <a:t>THs.Nguyễn</a:t>
            </a:r>
            <a:r>
              <a:rPr lang="vi-VN" sz="1800" spc="50" dirty="0">
                <a:solidFill>
                  <a:srgbClr val="FFBE40"/>
                </a:solidFill>
                <a:latin typeface="Roboto"/>
                <a:ea typeface="Roboto"/>
                <a:cs typeface="Roboto"/>
                <a:sym typeface="Roboto"/>
              </a:rPr>
              <a:t> Bảo Ân</a:t>
            </a:r>
            <a:endParaRPr lang="en-US" sz="1800" spc="50" dirty="0">
              <a:solidFill>
                <a:srgbClr val="FFBE40"/>
              </a:solidFill>
              <a:latin typeface="Roboto"/>
              <a:ea typeface="Roboto"/>
              <a:cs typeface="Roboto"/>
              <a:sym typeface="Roboto"/>
            </a:endParaRPr>
          </a:p>
        </p:txBody>
      </p:sp>
    </p:spTree>
    <p:extLst>
      <p:ext uri="{BB962C8B-B14F-4D97-AF65-F5344CB8AC3E}">
        <p14:creationId xmlns:p14="http://schemas.microsoft.com/office/powerpoint/2010/main" val="3104258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CE1A775-1052-A7AF-AC43-947D963CEE46}"/>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87013DF-EDF6-12F2-0AEC-7A0F18B5AD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DAEDF77-A36E-DA6C-F803-FE111321B6BA}"/>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vi-VN" sz="3400" b="1" kern="1200" dirty="0">
                <a:solidFill>
                  <a:schemeClr val="tx1"/>
                </a:solidFill>
                <a:latin typeface="+mj-lt"/>
                <a:ea typeface="+mj-ea"/>
                <a:cs typeface="+mj-cs"/>
              </a:rPr>
              <a:t>Phạm Vi Nghiên Cứu</a:t>
            </a:r>
            <a:endParaRPr lang="en-US" sz="3400" b="1" kern="1200" dirty="0">
              <a:solidFill>
                <a:schemeClr val="tx1"/>
              </a:solidFill>
              <a:latin typeface="+mj-lt"/>
              <a:ea typeface="+mj-ea"/>
              <a:cs typeface="+mj-cs"/>
            </a:endParaRPr>
          </a:p>
        </p:txBody>
      </p:sp>
      <p:sp>
        <p:nvSpPr>
          <p:cNvPr id="17" name="Rectangle 16">
            <a:extLst>
              <a:ext uri="{FF2B5EF4-FFF2-40B4-BE49-F238E27FC236}">
                <a16:creationId xmlns:a16="http://schemas.microsoft.com/office/drawing/2014/main" id="{09AB449C-FD0A-FB4E-90CC-DB172128E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FFA7236D-C700-C4F7-A8E3-B658AE02D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TextBox 9">
            <a:extLst>
              <a:ext uri="{FF2B5EF4-FFF2-40B4-BE49-F238E27FC236}">
                <a16:creationId xmlns:a16="http://schemas.microsoft.com/office/drawing/2014/main" id="{E69AE811-806A-E4C6-E267-953CB7384E43}"/>
              </a:ext>
            </a:extLst>
          </p:cNvPr>
          <p:cNvSpPr txBox="1"/>
          <p:nvPr/>
        </p:nvSpPr>
        <p:spPr>
          <a:xfrm>
            <a:off x="130628" y="2510108"/>
            <a:ext cx="5355771" cy="3492868"/>
          </a:xfrm>
          <a:prstGeom prst="rect">
            <a:avLst/>
          </a:prstGeom>
        </p:spPr>
        <p:txBody>
          <a:bodyPr vert="horz" lIns="91440" tIns="45720" rIns="91440" bIns="45720" rtlCol="0">
            <a:normAutofit/>
          </a:bodyPr>
          <a:lstStyle/>
          <a:p>
            <a:pPr lvl="0"/>
            <a:r>
              <a:rPr lang="vi-VN" b="1" dirty="0"/>
              <a:t>Phục vụ mục đích tham khảo và giáo dục và du lịch:</a:t>
            </a:r>
            <a:r>
              <a:rPr lang="vi-VN" dirty="0"/>
              <a:t> </a:t>
            </a:r>
            <a:r>
              <a:rPr lang="vi-VN" dirty="0" err="1"/>
              <a:t>website</a:t>
            </a:r>
            <a:r>
              <a:rPr lang="vi-VN" dirty="0"/>
              <a:t> không chỉ có tính giới thiệu mà còn góp phần giáo dục và quảng bá hình ảnh địa phương.</a:t>
            </a:r>
          </a:p>
        </p:txBody>
      </p:sp>
      <p:pic>
        <p:nvPicPr>
          <p:cNvPr id="4" name="Picture 3">
            <a:extLst>
              <a:ext uri="{FF2B5EF4-FFF2-40B4-BE49-F238E27FC236}">
                <a16:creationId xmlns:a16="http://schemas.microsoft.com/office/drawing/2014/main" id="{82284567-E9E6-B931-B430-5CE760E7F130}"/>
              </a:ext>
            </a:extLst>
          </p:cNvPr>
          <p:cNvPicPr>
            <a:picLocks noChangeAspect="1"/>
          </p:cNvPicPr>
          <p:nvPr/>
        </p:nvPicPr>
        <p:blipFill>
          <a:blip r:embed="rId2"/>
          <a:stretch>
            <a:fillRect/>
          </a:stretch>
        </p:blipFill>
        <p:spPr>
          <a:xfrm>
            <a:off x="5561609" y="2447763"/>
            <a:ext cx="6440424" cy="2205844"/>
          </a:xfrm>
          <a:prstGeom prst="rect">
            <a:avLst/>
          </a:prstGeom>
        </p:spPr>
      </p:pic>
    </p:spTree>
    <p:extLst>
      <p:ext uri="{BB962C8B-B14F-4D97-AF65-F5344CB8AC3E}">
        <p14:creationId xmlns:p14="http://schemas.microsoft.com/office/powerpoint/2010/main" val="10417508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CFCF998-C795-9031-D44D-631F18705976}"/>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595B0493-A3EE-CB38-A3AC-1D0E0B1A54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4DDD986-A0EF-5819-79A9-C80AA2E363E8}"/>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vi-VN" sz="3400" b="1" kern="1200" dirty="0">
                <a:solidFill>
                  <a:schemeClr val="tx1"/>
                </a:solidFill>
                <a:latin typeface="+mj-lt"/>
                <a:ea typeface="+mj-ea"/>
                <a:cs typeface="+mj-cs"/>
              </a:rPr>
              <a:t>Phạm Vi Nghiên Cứu</a:t>
            </a:r>
            <a:endParaRPr lang="en-US" sz="3400" b="1" kern="1200" dirty="0">
              <a:solidFill>
                <a:schemeClr val="tx1"/>
              </a:solidFill>
              <a:latin typeface="+mj-lt"/>
              <a:ea typeface="+mj-ea"/>
              <a:cs typeface="+mj-cs"/>
            </a:endParaRPr>
          </a:p>
        </p:txBody>
      </p:sp>
      <p:sp>
        <p:nvSpPr>
          <p:cNvPr id="17" name="Rectangle 16">
            <a:extLst>
              <a:ext uri="{FF2B5EF4-FFF2-40B4-BE49-F238E27FC236}">
                <a16:creationId xmlns:a16="http://schemas.microsoft.com/office/drawing/2014/main" id="{5CD076EC-A9CF-999C-F2A6-F9F971C13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1318570D-FA3A-5B24-7990-051837FFA3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TextBox 9">
            <a:extLst>
              <a:ext uri="{FF2B5EF4-FFF2-40B4-BE49-F238E27FC236}">
                <a16:creationId xmlns:a16="http://schemas.microsoft.com/office/drawing/2014/main" id="{8EA13A0D-094D-1FAC-9C2B-EED1AB6EFC7D}"/>
              </a:ext>
            </a:extLst>
          </p:cNvPr>
          <p:cNvSpPr txBox="1"/>
          <p:nvPr/>
        </p:nvSpPr>
        <p:spPr>
          <a:xfrm>
            <a:off x="130628" y="2510108"/>
            <a:ext cx="5355771" cy="3492868"/>
          </a:xfrm>
          <a:prstGeom prst="rect">
            <a:avLst/>
          </a:prstGeom>
        </p:spPr>
        <p:txBody>
          <a:bodyPr vert="horz" lIns="91440" tIns="45720" rIns="91440" bIns="45720" rtlCol="0">
            <a:normAutofit/>
          </a:bodyPr>
          <a:lstStyle/>
          <a:p>
            <a:pPr lvl="0"/>
            <a:r>
              <a:rPr lang="vi-VN" b="1" dirty="0"/>
              <a:t>Ứng dụng công nghệ </a:t>
            </a:r>
            <a:r>
              <a:rPr lang="vi-VN" b="1" dirty="0" err="1"/>
              <a:t>web</a:t>
            </a:r>
            <a:r>
              <a:rPr lang="vi-VN" b="1" dirty="0"/>
              <a:t> hiện đại</a:t>
            </a:r>
            <a:r>
              <a:rPr lang="vi-VN" dirty="0"/>
              <a:t>: sử dụng các công nghệ tiên tiến như Next.js, </a:t>
            </a:r>
            <a:r>
              <a:rPr lang="vi-VN" dirty="0" err="1"/>
              <a:t>TypeScript</a:t>
            </a:r>
            <a:r>
              <a:rPr lang="vi-VN" dirty="0"/>
              <a:t>, </a:t>
            </a:r>
            <a:r>
              <a:rPr lang="vi-VN" dirty="0" err="1"/>
              <a:t>TailwindCSS</a:t>
            </a:r>
            <a:r>
              <a:rPr lang="vi-VN" dirty="0"/>
              <a:t>, </a:t>
            </a:r>
            <a:r>
              <a:rPr lang="vi-VN" dirty="0" err="1"/>
              <a:t>Framer</a:t>
            </a:r>
            <a:r>
              <a:rPr lang="vi-VN" dirty="0"/>
              <a:t> </a:t>
            </a:r>
            <a:r>
              <a:rPr lang="vi-VN" dirty="0" err="1"/>
              <a:t>Motion</a:t>
            </a:r>
            <a:r>
              <a:rPr lang="vi-VN" dirty="0"/>
              <a:t>, GSAP để tạo ra sản phẩm có tính ứng dụng cao và sẵn sàng mở rộng.</a:t>
            </a:r>
          </a:p>
        </p:txBody>
      </p:sp>
      <p:pic>
        <p:nvPicPr>
          <p:cNvPr id="4" name="Picture 3">
            <a:extLst>
              <a:ext uri="{FF2B5EF4-FFF2-40B4-BE49-F238E27FC236}">
                <a16:creationId xmlns:a16="http://schemas.microsoft.com/office/drawing/2014/main" id="{49F61044-4A3A-40BD-8B3F-8252E71CFBE3}"/>
              </a:ext>
            </a:extLst>
          </p:cNvPr>
          <p:cNvPicPr>
            <a:picLocks noChangeAspect="1"/>
          </p:cNvPicPr>
          <p:nvPr/>
        </p:nvPicPr>
        <p:blipFill>
          <a:blip r:embed="rId2"/>
          <a:stretch>
            <a:fillRect/>
          </a:stretch>
        </p:blipFill>
        <p:spPr>
          <a:xfrm>
            <a:off x="5561609" y="2447763"/>
            <a:ext cx="6440424" cy="2205844"/>
          </a:xfrm>
          <a:prstGeom prst="rect">
            <a:avLst/>
          </a:prstGeom>
        </p:spPr>
      </p:pic>
    </p:spTree>
    <p:extLst>
      <p:ext uri="{BB962C8B-B14F-4D97-AF65-F5344CB8AC3E}">
        <p14:creationId xmlns:p14="http://schemas.microsoft.com/office/powerpoint/2010/main" val="1557987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BDF5E90A-09B0-7BBB-73CC-871FAE4CA8ED}"/>
              </a:ext>
            </a:extLst>
          </p:cNvPr>
          <p:cNvSpPr txBox="1"/>
          <p:nvPr/>
        </p:nvSpPr>
        <p:spPr>
          <a:xfrm>
            <a:off x="1524003" y="1999615"/>
            <a:ext cx="9144000" cy="2764028"/>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6100" b="1" kern="1200">
                <a:solidFill>
                  <a:schemeClr val="tx1"/>
                </a:solidFill>
                <a:latin typeface="+mj-lt"/>
                <a:ea typeface="+mj-ea"/>
                <a:cs typeface="+mj-cs"/>
              </a:rPr>
              <a:t>GIỚI THIỆU VỀ CÁC CÔNG CỤ XÂY DỰNG ĐỒ ÁN</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2295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D4E594-9513-8409-AE16-6564F18683D1}"/>
            </a:ext>
          </a:extLst>
        </p:cNvPr>
        <p:cNvGrpSpPr/>
        <p:nvPr/>
      </p:nvGrpSpPr>
      <p:grpSpPr>
        <a:xfrm>
          <a:off x="0" y="0"/>
          <a:ext cx="0" cy="0"/>
          <a:chOff x="0" y="0"/>
          <a:chExt cx="0" cy="0"/>
        </a:xfrm>
      </p:grpSpPr>
      <p:pic>
        <p:nvPicPr>
          <p:cNvPr id="1027" name="Picture 1">
            <a:extLst>
              <a:ext uri="{FF2B5EF4-FFF2-40B4-BE49-F238E27FC236}">
                <a16:creationId xmlns:a16="http://schemas.microsoft.com/office/drawing/2014/main" id="{8A4C60B6-E0F8-8EB7-299A-62D91FAD7C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8632" y="1812833"/>
            <a:ext cx="2902560" cy="1616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25F349AD-3ED9-BF67-151A-2CA99C88D8AD}"/>
              </a:ext>
            </a:extLst>
          </p:cNvPr>
          <p:cNvSpPr txBox="1"/>
          <p:nvPr/>
        </p:nvSpPr>
        <p:spPr>
          <a:xfrm>
            <a:off x="204056" y="304800"/>
            <a:ext cx="6248401" cy="584775"/>
          </a:xfrm>
          <a:prstGeom prst="rect">
            <a:avLst/>
          </a:prstGeom>
          <a:noFill/>
        </p:spPr>
        <p:txBody>
          <a:bodyPr wrap="square" rtlCol="0">
            <a:spAutoFit/>
          </a:bodyPr>
          <a:lstStyle/>
          <a:p>
            <a:r>
              <a:rPr lang="vi-VN" sz="3200" b="1" dirty="0"/>
              <a:t>Các công cụ xây dựng đồ án</a:t>
            </a:r>
          </a:p>
        </p:txBody>
      </p:sp>
      <p:pic>
        <p:nvPicPr>
          <p:cNvPr id="1029" name="Picture 1">
            <a:extLst>
              <a:ext uri="{FF2B5EF4-FFF2-40B4-BE49-F238E27FC236}">
                <a16:creationId xmlns:a16="http://schemas.microsoft.com/office/drawing/2014/main" id="{296C3937-DAFF-9856-7526-E641E48335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87589" y="1812833"/>
            <a:ext cx="3589771" cy="2013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0BA1A8F7-1945-F479-D434-CEAAF6564E42}"/>
              </a:ext>
            </a:extLst>
          </p:cNvPr>
          <p:cNvSpPr txBox="1"/>
          <p:nvPr/>
        </p:nvSpPr>
        <p:spPr>
          <a:xfrm>
            <a:off x="6452457" y="3967877"/>
            <a:ext cx="5568783" cy="2585323"/>
          </a:xfrm>
          <a:prstGeom prst="rect">
            <a:avLst/>
          </a:prstGeom>
          <a:noFill/>
        </p:spPr>
        <p:txBody>
          <a:bodyPr wrap="square">
            <a:spAutoFit/>
          </a:bodyPr>
          <a:lstStyle/>
          <a:p>
            <a:pPr indent="457200" algn="ctr"/>
            <a:r>
              <a:rPr lang="vi-VN" sz="1800" b="1" dirty="0" err="1">
                <a:effectLst/>
                <a:latin typeface="Times New Roman" panose="02020603050405020304" pitchFamily="18" charset="0"/>
                <a:ea typeface="Times New Roman" panose="02020603050405020304" pitchFamily="18" charset="0"/>
              </a:rPr>
              <a:t>Nextjs</a:t>
            </a:r>
            <a:r>
              <a:rPr lang="vi-VN" sz="1800" b="1" dirty="0">
                <a:effectLst/>
                <a:latin typeface="Times New Roman" panose="02020603050405020304" pitchFamily="18" charset="0"/>
                <a:ea typeface="Times New Roman" panose="02020603050405020304" pitchFamily="18" charset="0"/>
              </a:rPr>
              <a:t>:</a:t>
            </a:r>
            <a:r>
              <a:rPr lang="vi-VN" sz="1800" dirty="0">
                <a:effectLst/>
                <a:latin typeface="Times New Roman" panose="02020603050405020304" pitchFamily="18" charset="0"/>
                <a:ea typeface="Times New Roman" panose="02020603050405020304" pitchFamily="18" charset="0"/>
              </a:rPr>
              <a:t> là một </a:t>
            </a:r>
            <a:r>
              <a:rPr lang="vi-VN" sz="1800" dirty="0" err="1">
                <a:effectLst/>
                <a:latin typeface="Times New Roman" panose="02020603050405020304" pitchFamily="18" charset="0"/>
                <a:ea typeface="Times New Roman" panose="02020603050405020304" pitchFamily="18" charset="0"/>
              </a:rPr>
              <a:t>framework</a:t>
            </a:r>
            <a:r>
              <a:rPr lang="vi-VN" sz="1800" dirty="0">
                <a:effectLst/>
                <a:latin typeface="Times New Roman" panose="02020603050405020304" pitchFamily="18" charset="0"/>
                <a:ea typeface="Times New Roman" panose="02020603050405020304" pitchFamily="18" charset="0"/>
              </a:rPr>
              <a:t> mã nguồn mở được xây dựng trên nền </a:t>
            </a:r>
            <a:r>
              <a:rPr lang="vi-VN" sz="1800" b="1" dirty="0" err="1">
                <a:effectLst/>
                <a:latin typeface="Times New Roman" panose="02020603050405020304" pitchFamily="18" charset="0"/>
                <a:ea typeface="Times New Roman" panose="02020603050405020304" pitchFamily="18" charset="0"/>
              </a:rPr>
              <a:t>React</a:t>
            </a:r>
            <a:r>
              <a:rPr lang="vi-VN" sz="1800" dirty="0">
                <a:effectLst/>
                <a:latin typeface="Times New Roman" panose="02020603050405020304" pitchFamily="18" charset="0"/>
                <a:ea typeface="Times New Roman" panose="02020603050405020304" pitchFamily="18" charset="0"/>
              </a:rPr>
              <a:t> cho phép phát triển các ứng dụng </a:t>
            </a:r>
            <a:r>
              <a:rPr lang="vi-VN" sz="1800" dirty="0" err="1">
                <a:effectLst/>
                <a:latin typeface="Times New Roman" panose="02020603050405020304" pitchFamily="18" charset="0"/>
                <a:ea typeface="Times New Roman" panose="02020603050405020304" pitchFamily="18" charset="0"/>
              </a:rPr>
              <a:t>web</a:t>
            </a:r>
            <a:r>
              <a:rPr lang="vi-VN" sz="1800" dirty="0">
                <a:effectLst/>
                <a:latin typeface="Times New Roman" panose="02020603050405020304" pitchFamily="18" charset="0"/>
                <a:ea typeface="Times New Roman" panose="02020603050405020304" pitchFamily="18" charset="0"/>
              </a:rPr>
              <a:t> theo hướng </a:t>
            </a:r>
            <a:r>
              <a:rPr lang="vi-VN" sz="1800" dirty="0" err="1">
                <a:effectLst/>
                <a:latin typeface="Times New Roman" panose="02020603050405020304" pitchFamily="18" charset="0"/>
                <a:ea typeface="Times New Roman" panose="02020603050405020304" pitchFamily="18" charset="0"/>
              </a:rPr>
              <a:t>server</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side</a:t>
            </a:r>
            <a:r>
              <a:rPr lang="vi-VN" sz="1800" dirty="0">
                <a:effectLst/>
                <a:latin typeface="Times New Roman" panose="02020603050405020304" pitchFamily="18" charset="0"/>
                <a:ea typeface="Times New Roman" panose="02020603050405020304" pitchFamily="18" charset="0"/>
              </a:rPr>
              <a:t> </a:t>
            </a:r>
            <a:r>
              <a:rPr lang="vi-VN" sz="1800" dirty="0" err="1">
                <a:effectLst/>
                <a:latin typeface="Times New Roman" panose="02020603050405020304" pitchFamily="18" charset="0"/>
                <a:ea typeface="Times New Roman" panose="02020603050405020304" pitchFamily="18" charset="0"/>
              </a:rPr>
              <a:t>rendering</a:t>
            </a:r>
            <a:r>
              <a:rPr lang="vi-VN" sz="1800" dirty="0">
                <a:effectLst/>
                <a:latin typeface="Times New Roman" panose="02020603050405020304" pitchFamily="18" charset="0"/>
                <a:ea typeface="Times New Roman" panose="02020603050405020304" pitchFamily="18" charset="0"/>
              </a:rPr>
              <a:t> và tối ưu SEO </a:t>
            </a:r>
            <a:r>
              <a:rPr lang="vi-VN" dirty="0"/>
              <a:t>(</a:t>
            </a:r>
            <a:r>
              <a:rPr lang="vi-VN" dirty="0" err="1"/>
              <a:t>Search</a:t>
            </a:r>
            <a:r>
              <a:rPr lang="vi-VN" dirty="0"/>
              <a:t> </a:t>
            </a:r>
            <a:r>
              <a:rPr lang="vi-VN" dirty="0" err="1"/>
              <a:t>Engine</a:t>
            </a:r>
            <a:r>
              <a:rPr lang="vi-VN" dirty="0"/>
              <a:t> </a:t>
            </a:r>
            <a:r>
              <a:rPr lang="vi-VN" dirty="0" err="1"/>
              <a:t>Optimization</a:t>
            </a:r>
            <a:r>
              <a:rPr lang="vi-VN" dirty="0"/>
              <a:t>- tối ưu hóa tìm kiếm)</a:t>
            </a:r>
            <a:r>
              <a:rPr lang="vi-VN" sz="1800" dirty="0">
                <a:effectLst/>
                <a:latin typeface="Times New Roman" panose="02020603050405020304" pitchFamily="18" charset="0"/>
                <a:ea typeface="Times New Roman" panose="02020603050405020304" pitchFamily="18" charset="0"/>
              </a:rPr>
              <a:t> tốt hơn so với </a:t>
            </a:r>
            <a:r>
              <a:rPr lang="vi-VN" sz="1800" dirty="0" err="1">
                <a:effectLst/>
                <a:latin typeface="Times New Roman" panose="02020603050405020304" pitchFamily="18" charset="0"/>
                <a:ea typeface="Times New Roman" panose="02020603050405020304" pitchFamily="18" charset="0"/>
              </a:rPr>
              <a:t>React</a:t>
            </a:r>
            <a:r>
              <a:rPr lang="vi-VN" sz="1800" dirty="0">
                <a:effectLst/>
                <a:latin typeface="Times New Roman" panose="02020603050405020304" pitchFamily="18" charset="0"/>
                <a:ea typeface="Times New Roman" panose="02020603050405020304" pitchFamily="18" charset="0"/>
              </a:rPr>
              <a:t> truyền thống.</a:t>
            </a:r>
            <a:endParaRPr lang="vi-VN" sz="1600" dirty="0">
              <a:effectLst/>
              <a:latin typeface="Times New Roman" panose="02020603050405020304" pitchFamily="18" charset="0"/>
              <a:ea typeface="Times New Roman" panose="02020603050405020304" pitchFamily="18" charset="0"/>
            </a:endParaRPr>
          </a:p>
          <a:p>
            <a:pPr marL="0" marR="0" algn="ctr">
              <a:buNone/>
            </a:pPr>
            <a:r>
              <a:rPr lang="vi-VN" sz="1800" dirty="0">
                <a:effectLst/>
                <a:latin typeface="Times New Roman" panose="02020603050405020304" pitchFamily="18" charset="0"/>
                <a:ea typeface="Times New Roman" panose="02020603050405020304" pitchFamily="18" charset="0"/>
              </a:rPr>
              <a:t> </a:t>
            </a:r>
            <a:endParaRPr lang="vi-VN" sz="1600" dirty="0">
              <a:effectLst/>
              <a:latin typeface="Times New Roman" panose="02020603050405020304" pitchFamily="18" charset="0"/>
              <a:ea typeface="Times New Roman" panose="02020603050405020304" pitchFamily="18" charset="0"/>
            </a:endParaRPr>
          </a:p>
          <a:p>
            <a:pPr marL="0" marR="0" indent="228600" algn="ctr"/>
            <a:r>
              <a:rPr lang="vi-VN" sz="1800" dirty="0" err="1">
                <a:effectLst/>
                <a:latin typeface="Times New Roman" panose="02020603050405020304" pitchFamily="18" charset="0"/>
                <a:ea typeface="Times New Roman" panose="02020603050405020304" pitchFamily="18" charset="0"/>
              </a:rPr>
              <a:t>Nextjs</a:t>
            </a:r>
            <a:r>
              <a:rPr lang="vi-VN" sz="1800" dirty="0">
                <a:effectLst/>
                <a:latin typeface="Times New Roman" panose="02020603050405020304" pitchFamily="18" charset="0"/>
                <a:ea typeface="Times New Roman" panose="02020603050405020304" pitchFamily="18" charset="0"/>
              </a:rPr>
              <a:t> hỗ trợ tạo các trang tĩnh và động giúp tốc độ tải trang nhanh hơn và cải thiện trải nghiệm người dùng trên nhiều loại thiết bị khác nhau.</a:t>
            </a:r>
            <a:endParaRPr lang="vi-VN" sz="1600" dirty="0">
              <a:effectLst/>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F0B7B713-2B95-B45D-96C2-81DA4B136902}"/>
              </a:ext>
            </a:extLst>
          </p:cNvPr>
          <p:cNvSpPr txBox="1"/>
          <p:nvPr/>
        </p:nvSpPr>
        <p:spPr>
          <a:xfrm>
            <a:off x="1685581" y="1237377"/>
            <a:ext cx="2168835" cy="646331"/>
          </a:xfrm>
          <a:prstGeom prst="rect">
            <a:avLst/>
          </a:prstGeom>
          <a:noFill/>
        </p:spPr>
        <p:txBody>
          <a:bodyPr wrap="square" rtlCol="0">
            <a:spAutoFit/>
          </a:bodyPr>
          <a:lstStyle/>
          <a:p>
            <a:pPr algn="ctr"/>
            <a:r>
              <a:rPr lang="vi-VN" sz="3600" dirty="0" err="1"/>
              <a:t>backend</a:t>
            </a:r>
            <a:endParaRPr lang="vi-VN" sz="3600" dirty="0"/>
          </a:p>
        </p:txBody>
      </p:sp>
      <p:sp>
        <p:nvSpPr>
          <p:cNvPr id="8" name="TextBox 7">
            <a:extLst>
              <a:ext uri="{FF2B5EF4-FFF2-40B4-BE49-F238E27FC236}">
                <a16:creationId xmlns:a16="http://schemas.microsoft.com/office/drawing/2014/main" id="{A9818DF7-A30E-6CC8-22AE-96283B04E664}"/>
              </a:ext>
            </a:extLst>
          </p:cNvPr>
          <p:cNvSpPr txBox="1"/>
          <p:nvPr/>
        </p:nvSpPr>
        <p:spPr>
          <a:xfrm>
            <a:off x="8249798" y="1166502"/>
            <a:ext cx="2168835" cy="646331"/>
          </a:xfrm>
          <a:prstGeom prst="rect">
            <a:avLst/>
          </a:prstGeom>
          <a:noFill/>
        </p:spPr>
        <p:txBody>
          <a:bodyPr wrap="square" rtlCol="0">
            <a:spAutoFit/>
          </a:bodyPr>
          <a:lstStyle/>
          <a:p>
            <a:pPr algn="ctr"/>
            <a:r>
              <a:rPr lang="vi-VN" sz="3600" dirty="0" err="1"/>
              <a:t>frontend</a:t>
            </a:r>
            <a:endParaRPr lang="vi-VN" sz="3600" dirty="0"/>
          </a:p>
        </p:txBody>
      </p:sp>
      <p:sp>
        <p:nvSpPr>
          <p:cNvPr id="10" name="TextBox 9">
            <a:extLst>
              <a:ext uri="{FF2B5EF4-FFF2-40B4-BE49-F238E27FC236}">
                <a16:creationId xmlns:a16="http://schemas.microsoft.com/office/drawing/2014/main" id="{2ADF5D89-3E58-A994-A6E3-E30D8F20DE6E}"/>
              </a:ext>
            </a:extLst>
          </p:cNvPr>
          <p:cNvSpPr txBox="1"/>
          <p:nvPr/>
        </p:nvSpPr>
        <p:spPr>
          <a:xfrm>
            <a:off x="-1836" y="4141003"/>
            <a:ext cx="6097836" cy="2031325"/>
          </a:xfrm>
          <a:prstGeom prst="rect">
            <a:avLst/>
          </a:prstGeom>
          <a:noFill/>
        </p:spPr>
        <p:txBody>
          <a:bodyPr wrap="square">
            <a:spAutoFit/>
          </a:bodyPr>
          <a:lstStyle/>
          <a:p>
            <a:pPr marL="0" marR="0" algn="ctr">
              <a:buNone/>
            </a:pPr>
            <a:r>
              <a:rPr lang="vi-VN" sz="1800" b="1" dirty="0" err="1">
                <a:effectLst/>
                <a:latin typeface="Times New Roman" panose="02020603050405020304" pitchFamily="18" charset="0"/>
                <a:ea typeface="Times New Roman" panose="02020603050405020304" pitchFamily="18" charset="0"/>
              </a:rPr>
              <a:t>NestJS</a:t>
            </a:r>
            <a:r>
              <a:rPr lang="vi-VN" sz="1800" b="1" dirty="0">
                <a:effectLst/>
                <a:latin typeface="Times New Roman" panose="02020603050405020304" pitchFamily="18" charset="0"/>
                <a:ea typeface="Times New Roman" panose="02020603050405020304" pitchFamily="18" charset="0"/>
              </a:rPr>
              <a:t> </a:t>
            </a:r>
            <a:r>
              <a:rPr lang="vi-VN" sz="1800" dirty="0">
                <a:effectLst/>
                <a:latin typeface="Times New Roman" panose="02020603050405020304" pitchFamily="18" charset="0"/>
                <a:ea typeface="Times New Roman" panose="02020603050405020304" pitchFamily="18" charset="0"/>
              </a:rPr>
              <a:t>là một </a:t>
            </a:r>
            <a:r>
              <a:rPr lang="vi-VN" sz="1800" dirty="0" err="1">
                <a:effectLst/>
                <a:latin typeface="Times New Roman" panose="02020603050405020304" pitchFamily="18" charset="0"/>
                <a:ea typeface="Times New Roman" panose="02020603050405020304" pitchFamily="18" charset="0"/>
              </a:rPr>
              <a:t>framework</a:t>
            </a:r>
            <a:r>
              <a:rPr lang="vi-VN" sz="1800" dirty="0">
                <a:effectLst/>
                <a:latin typeface="Times New Roman" panose="02020603050405020304" pitchFamily="18" charset="0"/>
                <a:ea typeface="Times New Roman" panose="02020603050405020304" pitchFamily="18" charset="0"/>
              </a:rPr>
              <a:t> phía </a:t>
            </a:r>
            <a:r>
              <a:rPr lang="vi-VN" sz="1800" dirty="0" err="1">
                <a:effectLst/>
                <a:latin typeface="Times New Roman" panose="02020603050405020304" pitchFamily="18" charset="0"/>
                <a:ea typeface="Times New Roman" panose="02020603050405020304" pitchFamily="18" charset="0"/>
              </a:rPr>
              <a:t>backend</a:t>
            </a:r>
            <a:r>
              <a:rPr lang="vi-VN" sz="1800" dirty="0">
                <a:effectLst/>
                <a:latin typeface="Times New Roman" panose="02020603050405020304" pitchFamily="18" charset="0"/>
                <a:ea typeface="Times New Roman" panose="02020603050405020304" pitchFamily="18" charset="0"/>
              </a:rPr>
              <a:t>  được viết bằng </a:t>
            </a:r>
            <a:r>
              <a:rPr lang="vi-VN" sz="1800" dirty="0" err="1">
                <a:effectLst/>
                <a:latin typeface="Times New Roman" panose="02020603050405020304" pitchFamily="18" charset="0"/>
                <a:ea typeface="Times New Roman" panose="02020603050405020304" pitchFamily="18" charset="0"/>
              </a:rPr>
              <a:t>Typescript</a:t>
            </a:r>
            <a:r>
              <a:rPr lang="vi-VN" sz="1800" dirty="0">
                <a:effectLst/>
                <a:latin typeface="Times New Roman" panose="02020603050405020304" pitchFamily="18" charset="0"/>
                <a:ea typeface="Times New Roman" panose="02020603050405020304" pitchFamily="18" charset="0"/>
              </a:rPr>
              <a:t> và chạy trên nền </a:t>
            </a:r>
            <a:r>
              <a:rPr lang="vi-VN" sz="1800" dirty="0" err="1">
                <a:effectLst/>
                <a:latin typeface="Times New Roman" panose="02020603050405020304" pitchFamily="18" charset="0"/>
                <a:ea typeface="Times New Roman" panose="02020603050405020304" pitchFamily="18" charset="0"/>
              </a:rPr>
              <a:t>NodeJs</a:t>
            </a:r>
            <a:r>
              <a:rPr lang="vi-VN" sz="1800" dirty="0">
                <a:effectLst/>
                <a:latin typeface="Times New Roman" panose="02020603050405020304" pitchFamily="18" charset="0"/>
                <a:ea typeface="Times New Roman" panose="02020603050405020304" pitchFamily="18" charset="0"/>
              </a:rPr>
              <a:t> , </a:t>
            </a:r>
            <a:r>
              <a:rPr lang="vi-VN" sz="1800" dirty="0" err="1">
                <a:effectLst/>
                <a:latin typeface="Times New Roman" panose="02020603050405020304" pitchFamily="18" charset="0"/>
                <a:ea typeface="Times New Roman" panose="02020603050405020304" pitchFamily="18" charset="0"/>
              </a:rPr>
              <a:t>NestJS</a:t>
            </a:r>
            <a:r>
              <a:rPr lang="vi-VN" sz="1800" dirty="0">
                <a:effectLst/>
                <a:latin typeface="Times New Roman" panose="02020603050405020304" pitchFamily="18" charset="0"/>
                <a:ea typeface="Times New Roman" panose="02020603050405020304" pitchFamily="18" charset="0"/>
              </a:rPr>
              <a:t> hỗ trợ việc xây dựng các API có cấu trúc rõ ràng dễ bảo trì và dễ mở rộng.</a:t>
            </a:r>
          </a:p>
          <a:p>
            <a:pPr marL="0" marR="0" algn="ctr">
              <a:buNone/>
            </a:pPr>
            <a:endParaRPr lang="vi-VN" sz="1800" dirty="0">
              <a:effectLst/>
              <a:latin typeface="Times New Roman" panose="02020603050405020304" pitchFamily="18" charset="0"/>
              <a:ea typeface="Times New Roman" panose="02020603050405020304" pitchFamily="18" charset="0"/>
            </a:endParaRPr>
          </a:p>
          <a:p>
            <a:pPr marL="0" marR="0" algn="ctr"/>
            <a:r>
              <a:rPr lang="vi-VN" sz="1800" dirty="0" err="1">
                <a:effectLst/>
                <a:latin typeface="Times New Roman" panose="02020603050405020304" pitchFamily="18" charset="0"/>
                <a:ea typeface="Times New Roman" panose="02020603050405020304" pitchFamily="18" charset="0"/>
              </a:rPr>
              <a:t>Nestjs</a:t>
            </a:r>
            <a:r>
              <a:rPr lang="vi-VN" sz="1800" dirty="0">
                <a:effectLst/>
                <a:latin typeface="Times New Roman" panose="02020603050405020304" pitchFamily="18" charset="0"/>
                <a:ea typeface="Times New Roman" panose="02020603050405020304" pitchFamily="18" charset="0"/>
              </a:rPr>
              <a:t> là lựa chọn phù hợp cho các ứng dụng </a:t>
            </a:r>
            <a:r>
              <a:rPr lang="vi-VN" sz="1800" dirty="0" err="1">
                <a:effectLst/>
                <a:latin typeface="Times New Roman" panose="02020603050405020304" pitchFamily="18" charset="0"/>
                <a:ea typeface="Times New Roman" panose="02020603050405020304" pitchFamily="18" charset="0"/>
              </a:rPr>
              <a:t>web</a:t>
            </a:r>
            <a:r>
              <a:rPr lang="vi-VN" sz="1800" dirty="0">
                <a:effectLst/>
                <a:latin typeface="Times New Roman" panose="02020603050405020304" pitchFamily="18" charset="0"/>
                <a:ea typeface="Times New Roman" panose="02020603050405020304" pitchFamily="18" charset="0"/>
              </a:rPr>
              <a:t> có quy mô và lớn nhờ vào kiến trúc </a:t>
            </a:r>
            <a:r>
              <a:rPr lang="vi-VN" sz="1800" dirty="0" err="1">
                <a:effectLst/>
                <a:latin typeface="Times New Roman" panose="02020603050405020304" pitchFamily="18" charset="0"/>
                <a:ea typeface="Times New Roman" panose="02020603050405020304" pitchFamily="18" charset="0"/>
              </a:rPr>
              <a:t>module</a:t>
            </a:r>
            <a:r>
              <a:rPr lang="vi-VN" sz="1800" dirty="0">
                <a:effectLst/>
                <a:latin typeface="Times New Roman" panose="02020603050405020304" pitchFamily="18" charset="0"/>
                <a:ea typeface="Times New Roman" panose="02020603050405020304" pitchFamily="18" charset="0"/>
              </a:rPr>
              <a:t> hóa và tích hợp tốt với các cơ sở dữ liệu như </a:t>
            </a:r>
            <a:r>
              <a:rPr lang="vi-VN" sz="1800" dirty="0" err="1">
                <a:effectLst/>
                <a:latin typeface="Times New Roman" panose="02020603050405020304" pitchFamily="18" charset="0"/>
                <a:ea typeface="Times New Roman" panose="02020603050405020304" pitchFamily="18" charset="0"/>
              </a:rPr>
              <a:t>MongoDB</a:t>
            </a:r>
            <a:r>
              <a:rPr lang="vi-VN" sz="1800" dirty="0">
                <a:effectLst/>
                <a:latin typeface="Times New Roman" panose="02020603050405020304" pitchFamily="18" charset="0"/>
                <a:ea typeface="Times New Roman" panose="02020603050405020304" pitchFamily="18" charset="0"/>
              </a:rPr>
              <a:t>.</a:t>
            </a:r>
          </a:p>
        </p:txBody>
      </p:sp>
      <p:sp>
        <p:nvSpPr>
          <p:cNvPr id="11" name="TextBox 10">
            <a:extLst>
              <a:ext uri="{FF2B5EF4-FFF2-40B4-BE49-F238E27FC236}">
                <a16:creationId xmlns:a16="http://schemas.microsoft.com/office/drawing/2014/main" id="{7EE2B5D4-3257-5E68-6C08-EBB73DD0017B}"/>
              </a:ext>
            </a:extLst>
          </p:cNvPr>
          <p:cNvSpPr txBox="1"/>
          <p:nvPr/>
        </p:nvSpPr>
        <p:spPr>
          <a:xfrm>
            <a:off x="5794872" y="2236424"/>
            <a:ext cx="657585" cy="707886"/>
          </a:xfrm>
          <a:prstGeom prst="rect">
            <a:avLst/>
          </a:prstGeom>
          <a:noFill/>
        </p:spPr>
        <p:txBody>
          <a:bodyPr wrap="square" rtlCol="0">
            <a:spAutoFit/>
          </a:bodyPr>
          <a:lstStyle/>
          <a:p>
            <a:pPr algn="ctr"/>
            <a:r>
              <a:rPr lang="vi-VN" sz="4000" dirty="0"/>
              <a:t>X</a:t>
            </a:r>
          </a:p>
        </p:txBody>
      </p:sp>
    </p:spTree>
    <p:extLst>
      <p:ext uri="{BB962C8B-B14F-4D97-AF65-F5344CB8AC3E}">
        <p14:creationId xmlns:p14="http://schemas.microsoft.com/office/powerpoint/2010/main" val="987337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98DCFEF-F368-2616-A311-F6E610E6E760}"/>
            </a:ext>
          </a:extLst>
        </p:cNvPr>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F08ACF6-B07D-257B-8510-6482E25C7095}"/>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400" b="1" kern="1200" dirty="0">
                <a:solidFill>
                  <a:schemeClr val="tx1"/>
                </a:solidFill>
                <a:latin typeface="+mj-lt"/>
                <a:ea typeface="+mj-ea"/>
                <a:cs typeface="+mj-cs"/>
              </a:rPr>
              <a:t>Các </a:t>
            </a:r>
            <a:r>
              <a:rPr lang="en-US" sz="3400" b="1" kern="1200" dirty="0" err="1">
                <a:solidFill>
                  <a:schemeClr val="tx1"/>
                </a:solidFill>
                <a:latin typeface="+mj-lt"/>
                <a:ea typeface="+mj-ea"/>
                <a:cs typeface="+mj-cs"/>
              </a:rPr>
              <a:t>công</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cụ</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xây</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dựng</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đồ</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án</a:t>
            </a:r>
            <a:endParaRPr lang="en-US" sz="3400" b="1" kern="1200" dirty="0">
              <a:solidFill>
                <a:schemeClr val="tx1"/>
              </a:solidFill>
              <a:latin typeface="+mj-lt"/>
              <a:ea typeface="+mj-ea"/>
              <a:cs typeface="+mj-cs"/>
            </a:endParaRPr>
          </a:p>
        </p:txBody>
      </p:sp>
      <p:sp>
        <p:nvSpPr>
          <p:cNvPr id="2057" name="Rectangle 2056">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59" name="Rectangle 2058">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Box 3">
            <a:extLst>
              <a:ext uri="{FF2B5EF4-FFF2-40B4-BE49-F238E27FC236}">
                <a16:creationId xmlns:a16="http://schemas.microsoft.com/office/drawing/2014/main" id="{6793EF30-71A6-6EB9-7347-5037EE6F3A5C}"/>
              </a:ext>
            </a:extLst>
          </p:cNvPr>
          <p:cNvSpPr txBox="1"/>
          <p:nvPr/>
        </p:nvSpPr>
        <p:spPr>
          <a:xfrm>
            <a:off x="411480" y="2684095"/>
            <a:ext cx="4443154" cy="3492868"/>
          </a:xfrm>
          <a:prstGeom prst="rect">
            <a:avLst/>
          </a:prstGeom>
        </p:spPr>
        <p:txBody>
          <a:bodyPr vert="horz" lIns="91440" tIns="45720" rIns="91440" bIns="45720" rtlCol="0">
            <a:normAutofit/>
          </a:bodyPr>
          <a:lstStyle/>
          <a:p>
            <a:pPr marL="0" marR="0" indent="-228600">
              <a:lnSpc>
                <a:spcPct val="90000"/>
              </a:lnSpc>
              <a:spcAft>
                <a:spcPts val="600"/>
              </a:spcAft>
              <a:buFont typeface="Arial" panose="020B0604020202020204" pitchFamily="34" charset="0"/>
              <a:buChar char="•"/>
            </a:pPr>
            <a:r>
              <a:rPr lang="en-US" b="1">
                <a:effectLst/>
              </a:rPr>
              <a:t>TailwindCSS:</a:t>
            </a:r>
            <a:r>
              <a:rPr lang="en-US">
                <a:effectLst/>
              </a:rPr>
              <a:t> là một framework CSS hỗ trợ thiết kế giao diện dựa theo lớp tiện ích có sẵn giúp lập trình viên xây dựng layout nhanh chóng và tùy biến dễ dàng theo yêu cầu thiết kế</a:t>
            </a:r>
          </a:p>
          <a:p>
            <a:pPr marL="0" marR="0" indent="-228600">
              <a:lnSpc>
                <a:spcPct val="90000"/>
              </a:lnSpc>
              <a:spcAft>
                <a:spcPts val="600"/>
              </a:spcAft>
              <a:buFont typeface="Arial" panose="020B0604020202020204" pitchFamily="34" charset="0"/>
              <a:buChar char="•"/>
            </a:pPr>
            <a:r>
              <a:rPr lang="en-US">
                <a:effectLst/>
              </a:rPr>
              <a:t> </a:t>
            </a:r>
          </a:p>
          <a:p>
            <a:pPr marL="0" marR="0" indent="-228600">
              <a:lnSpc>
                <a:spcPct val="90000"/>
              </a:lnSpc>
              <a:spcAft>
                <a:spcPts val="600"/>
              </a:spcAft>
              <a:buFont typeface="Arial" panose="020B0604020202020204" pitchFamily="34" charset="0"/>
              <a:buChar char="•"/>
            </a:pPr>
            <a:r>
              <a:rPr lang="en-US">
                <a:effectLst/>
              </a:rPr>
              <a:t>TailwindCSS giúp website hiển thị tốt trên cả máy tính bảng và điện thoại nhờ vào tính năng responsive thiết kế linh hoạt</a:t>
            </a:r>
          </a:p>
        </p:txBody>
      </p:sp>
      <p:pic>
        <p:nvPicPr>
          <p:cNvPr id="2050" name="Picture 1">
            <a:extLst>
              <a:ext uri="{FF2B5EF4-FFF2-40B4-BE49-F238E27FC236}">
                <a16:creationId xmlns:a16="http://schemas.microsoft.com/office/drawing/2014/main" id="{42EDF090-03E7-3E43-FB7A-42FB8F0949E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385816" y="1589954"/>
            <a:ext cx="6440424" cy="362273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353188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EB1B234-FDE1-1B69-0944-265C7D0EA1FA}"/>
            </a:ext>
          </a:extLst>
        </p:cNvPr>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D2B74F46-85A0-B5FE-4F25-3227AC93D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4EDA88E-236C-CC35-27A8-18688A848A8C}"/>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400" b="1" kern="1200" dirty="0">
                <a:solidFill>
                  <a:schemeClr val="tx1"/>
                </a:solidFill>
                <a:latin typeface="+mj-lt"/>
                <a:ea typeface="+mj-ea"/>
                <a:cs typeface="+mj-cs"/>
              </a:rPr>
              <a:t>Các </a:t>
            </a:r>
            <a:r>
              <a:rPr lang="en-US" sz="3400" b="1" kern="1200" dirty="0" err="1">
                <a:solidFill>
                  <a:schemeClr val="tx1"/>
                </a:solidFill>
                <a:latin typeface="+mj-lt"/>
                <a:ea typeface="+mj-ea"/>
                <a:cs typeface="+mj-cs"/>
              </a:rPr>
              <a:t>công</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cụ</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xây</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dựng</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đồ</a:t>
            </a:r>
            <a:r>
              <a:rPr lang="en-US" sz="3400" b="1" kern="1200" dirty="0">
                <a:solidFill>
                  <a:schemeClr val="tx1"/>
                </a:solidFill>
                <a:latin typeface="+mj-lt"/>
                <a:ea typeface="+mj-ea"/>
                <a:cs typeface="+mj-cs"/>
              </a:rPr>
              <a:t> </a:t>
            </a:r>
            <a:r>
              <a:rPr lang="en-US" sz="3400" b="1" kern="1200" dirty="0" err="1">
                <a:solidFill>
                  <a:schemeClr val="tx1"/>
                </a:solidFill>
                <a:latin typeface="+mj-lt"/>
                <a:ea typeface="+mj-ea"/>
                <a:cs typeface="+mj-cs"/>
              </a:rPr>
              <a:t>án</a:t>
            </a:r>
            <a:endParaRPr lang="en-US" sz="3400" b="1" kern="1200" dirty="0">
              <a:solidFill>
                <a:schemeClr val="tx1"/>
              </a:solidFill>
              <a:latin typeface="+mj-lt"/>
              <a:ea typeface="+mj-ea"/>
              <a:cs typeface="+mj-cs"/>
            </a:endParaRPr>
          </a:p>
        </p:txBody>
      </p:sp>
      <p:sp>
        <p:nvSpPr>
          <p:cNvPr id="2057" name="Rectangle 2056">
            <a:extLst>
              <a:ext uri="{FF2B5EF4-FFF2-40B4-BE49-F238E27FC236}">
                <a16:creationId xmlns:a16="http://schemas.microsoft.com/office/drawing/2014/main" id="{90326B05-381C-C8FE-96C9-ABB4539E44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59" name="Rectangle 2058">
            <a:extLst>
              <a:ext uri="{FF2B5EF4-FFF2-40B4-BE49-F238E27FC236}">
                <a16:creationId xmlns:a16="http://schemas.microsoft.com/office/drawing/2014/main" id="{9FB95CEA-7D81-87DE-9939-4AF09D93D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Box 3">
            <a:extLst>
              <a:ext uri="{FF2B5EF4-FFF2-40B4-BE49-F238E27FC236}">
                <a16:creationId xmlns:a16="http://schemas.microsoft.com/office/drawing/2014/main" id="{DCD81B9D-809D-EA03-FF97-A84C1D3920DD}"/>
              </a:ext>
            </a:extLst>
          </p:cNvPr>
          <p:cNvSpPr txBox="1"/>
          <p:nvPr/>
        </p:nvSpPr>
        <p:spPr>
          <a:xfrm>
            <a:off x="411480" y="2684095"/>
            <a:ext cx="4443154" cy="3492868"/>
          </a:xfrm>
          <a:prstGeom prst="rect">
            <a:avLst/>
          </a:prstGeom>
        </p:spPr>
        <p:txBody>
          <a:bodyPr vert="horz" lIns="91440" tIns="45720" rIns="91440" bIns="45720" rtlCol="0">
            <a:normAutofit/>
          </a:bodyPr>
          <a:lstStyle/>
          <a:p>
            <a:pPr marL="0" marR="0" indent="-228600">
              <a:lnSpc>
                <a:spcPct val="90000"/>
              </a:lnSpc>
              <a:spcAft>
                <a:spcPts val="600"/>
              </a:spcAft>
              <a:buFont typeface="Arial" panose="020B0604020202020204" pitchFamily="34" charset="0"/>
              <a:buChar char="•"/>
            </a:pPr>
            <a:r>
              <a:rPr lang="en-US" b="1">
                <a:effectLst/>
              </a:rPr>
              <a:t>TailwindCSS:</a:t>
            </a:r>
            <a:r>
              <a:rPr lang="en-US">
                <a:effectLst/>
              </a:rPr>
              <a:t> là một framework CSS hỗ trợ thiết kế giao diện dựa theo lớp tiện ích có sẵn giúp lập trình viên xây dựng layout nhanh chóng và tùy biến dễ dàng theo yêu cầu thiết kế</a:t>
            </a:r>
          </a:p>
          <a:p>
            <a:pPr marL="0" marR="0" indent="-228600">
              <a:lnSpc>
                <a:spcPct val="90000"/>
              </a:lnSpc>
              <a:spcAft>
                <a:spcPts val="600"/>
              </a:spcAft>
              <a:buFont typeface="Arial" panose="020B0604020202020204" pitchFamily="34" charset="0"/>
              <a:buChar char="•"/>
            </a:pPr>
            <a:r>
              <a:rPr lang="en-US">
                <a:effectLst/>
              </a:rPr>
              <a:t> </a:t>
            </a:r>
          </a:p>
          <a:p>
            <a:pPr marL="0" marR="0" indent="-228600">
              <a:lnSpc>
                <a:spcPct val="90000"/>
              </a:lnSpc>
              <a:spcAft>
                <a:spcPts val="600"/>
              </a:spcAft>
              <a:buFont typeface="Arial" panose="020B0604020202020204" pitchFamily="34" charset="0"/>
              <a:buChar char="•"/>
            </a:pPr>
            <a:r>
              <a:rPr lang="en-US">
                <a:effectLst/>
              </a:rPr>
              <a:t>TailwindCSS giúp website hiển thị tốt trên cả máy tính bảng và điện thoại nhờ vào tính năng responsive thiết kế linh hoạt</a:t>
            </a:r>
          </a:p>
        </p:txBody>
      </p:sp>
      <p:pic>
        <p:nvPicPr>
          <p:cNvPr id="3074" name="Picture 2">
            <a:extLst>
              <a:ext uri="{FF2B5EF4-FFF2-40B4-BE49-F238E27FC236}">
                <a16:creationId xmlns:a16="http://schemas.microsoft.com/office/drawing/2014/main" id="{9D489B95-451F-D55F-4554-5116A3799D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9911" y="1301024"/>
            <a:ext cx="3700120" cy="2066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3">
            <a:extLst>
              <a:ext uri="{FF2B5EF4-FFF2-40B4-BE49-F238E27FC236}">
                <a16:creationId xmlns:a16="http://schemas.microsoft.com/office/drawing/2014/main" id="{B10692FB-9B3F-88DC-39D0-ECEFAD6B21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6652" y="4119563"/>
            <a:ext cx="3783379" cy="21601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FBFA2EDF-FA9F-750D-7AFB-7278B052B3B2}"/>
              </a:ext>
            </a:extLst>
          </p:cNvPr>
          <p:cNvSpPr txBox="1"/>
          <p:nvPr/>
        </p:nvSpPr>
        <p:spPr>
          <a:xfrm>
            <a:off x="8993749" y="3463249"/>
            <a:ext cx="492444" cy="646331"/>
          </a:xfrm>
          <a:prstGeom prst="rect">
            <a:avLst/>
          </a:prstGeom>
          <a:noFill/>
        </p:spPr>
        <p:txBody>
          <a:bodyPr wrap="none" rtlCol="0">
            <a:spAutoFit/>
          </a:bodyPr>
          <a:lstStyle/>
          <a:p>
            <a:pPr algn="ctr"/>
            <a:r>
              <a:rPr lang="vi-VN" sz="3600" dirty="0"/>
              <a:t>X</a:t>
            </a:r>
          </a:p>
        </p:txBody>
      </p:sp>
    </p:spTree>
    <p:extLst>
      <p:ext uri="{BB962C8B-B14F-4D97-AF65-F5344CB8AC3E}">
        <p14:creationId xmlns:p14="http://schemas.microsoft.com/office/powerpoint/2010/main" val="3082320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5EA313-A085-8057-F7F2-2BD76D3B50F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D9B62BB-CF57-090A-0546-FF83EB0C7561}"/>
              </a:ext>
            </a:extLst>
          </p:cNvPr>
          <p:cNvSpPr txBox="1"/>
          <p:nvPr/>
        </p:nvSpPr>
        <p:spPr>
          <a:xfrm>
            <a:off x="204056" y="304800"/>
            <a:ext cx="6406294" cy="1077218"/>
          </a:xfrm>
          <a:prstGeom prst="rect">
            <a:avLst/>
          </a:prstGeom>
          <a:noFill/>
        </p:spPr>
        <p:txBody>
          <a:bodyPr wrap="square" rtlCol="0">
            <a:spAutoFit/>
          </a:bodyPr>
          <a:lstStyle/>
          <a:p>
            <a:r>
              <a:rPr lang="vi-VN" sz="3200" b="1" dirty="0"/>
              <a:t>Phần mở rộng cho </a:t>
            </a:r>
            <a:r>
              <a:rPr lang="vi-VN" sz="3200" b="1" dirty="0" err="1"/>
              <a:t>visual</a:t>
            </a:r>
            <a:r>
              <a:rPr lang="vi-VN" sz="3200" b="1" dirty="0"/>
              <a:t> </a:t>
            </a:r>
            <a:r>
              <a:rPr lang="vi-VN" sz="3200" b="1" dirty="0" err="1"/>
              <a:t>studio</a:t>
            </a:r>
            <a:r>
              <a:rPr lang="vi-VN" sz="3200" b="1" dirty="0"/>
              <a:t> </a:t>
            </a:r>
            <a:r>
              <a:rPr lang="vi-VN" sz="3200" b="1" dirty="0" err="1"/>
              <a:t>code</a:t>
            </a:r>
            <a:r>
              <a:rPr lang="vi-VN" sz="3200" b="1" dirty="0"/>
              <a:t> (</a:t>
            </a:r>
            <a:r>
              <a:rPr lang="vi-VN" sz="3200" b="1" dirty="0" err="1"/>
              <a:t>extension</a:t>
            </a:r>
            <a:r>
              <a:rPr lang="vi-VN" sz="3200" b="1" dirty="0"/>
              <a:t> VSCODE)</a:t>
            </a:r>
          </a:p>
        </p:txBody>
      </p:sp>
      <p:pic>
        <p:nvPicPr>
          <p:cNvPr id="4099" name="Picture 1">
            <a:extLst>
              <a:ext uri="{FF2B5EF4-FFF2-40B4-BE49-F238E27FC236}">
                <a16:creationId xmlns:a16="http://schemas.microsoft.com/office/drawing/2014/main" id="{54150C05-5D52-431C-8DFC-E8A87E0482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35089" y="1281634"/>
            <a:ext cx="5581650" cy="1116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41CE8806-6339-D486-1BD0-256C96EAAE39}"/>
              </a:ext>
            </a:extLst>
          </p:cNvPr>
          <p:cNvSpPr txBox="1"/>
          <p:nvPr/>
        </p:nvSpPr>
        <p:spPr>
          <a:xfrm>
            <a:off x="204056" y="1651310"/>
            <a:ext cx="6097904" cy="830997"/>
          </a:xfrm>
          <a:prstGeom prst="rect">
            <a:avLst/>
          </a:prstGeom>
          <a:noFill/>
        </p:spPr>
        <p:txBody>
          <a:bodyPr wrap="square">
            <a:spAutoFit/>
          </a:bodyPr>
          <a:lstStyle/>
          <a:p>
            <a:pPr marR="0" lvl="0"/>
            <a:r>
              <a:rPr lang="vi-VN" sz="2400" b="1" dirty="0" err="1">
                <a:effectLst/>
                <a:latin typeface="Times New Roman" panose="02020603050405020304" pitchFamily="18" charset="0"/>
                <a:ea typeface="Times New Roman" panose="02020603050405020304" pitchFamily="18" charset="0"/>
              </a:rPr>
              <a:t>React</a:t>
            </a:r>
            <a:r>
              <a:rPr lang="vi-VN" sz="2400" b="1" dirty="0">
                <a:effectLst/>
                <a:latin typeface="Times New Roman" panose="02020603050405020304" pitchFamily="18" charset="0"/>
                <a:ea typeface="Times New Roman" panose="02020603050405020304" pitchFamily="18" charset="0"/>
              </a:rPr>
              <a:t> </a:t>
            </a:r>
            <a:r>
              <a:rPr lang="vi-VN" sz="2400" b="1" dirty="0" err="1">
                <a:effectLst/>
                <a:latin typeface="Times New Roman" panose="02020603050405020304" pitchFamily="18" charset="0"/>
                <a:ea typeface="Times New Roman" panose="02020603050405020304" pitchFamily="18" charset="0"/>
              </a:rPr>
              <a:t>Developer</a:t>
            </a:r>
            <a:r>
              <a:rPr lang="vi-VN" sz="2400" b="1" dirty="0">
                <a:effectLst/>
                <a:latin typeface="Times New Roman" panose="02020603050405020304" pitchFamily="18" charset="0"/>
                <a:ea typeface="Times New Roman" panose="02020603050405020304" pitchFamily="18" charset="0"/>
              </a:rPr>
              <a:t> </a:t>
            </a:r>
            <a:r>
              <a:rPr lang="vi-VN" sz="2400" b="1" dirty="0" err="1">
                <a:effectLst/>
                <a:latin typeface="Times New Roman" panose="02020603050405020304" pitchFamily="18" charset="0"/>
                <a:ea typeface="Times New Roman" panose="02020603050405020304" pitchFamily="18" charset="0"/>
              </a:rPr>
              <a:t>Tools</a:t>
            </a:r>
            <a:r>
              <a:rPr lang="vi-VN" sz="2400" b="1" dirty="0">
                <a:effectLst/>
                <a:latin typeface="Times New Roman" panose="02020603050405020304" pitchFamily="18" charset="0"/>
                <a:ea typeface="Times New Roman" panose="02020603050405020304" pitchFamily="18" charset="0"/>
              </a:rPr>
              <a:t>:</a:t>
            </a:r>
            <a:r>
              <a:rPr lang="vi-VN" sz="2400" dirty="0">
                <a:effectLst/>
                <a:latin typeface="Times New Roman" panose="02020603050405020304" pitchFamily="18" charset="0"/>
                <a:ea typeface="Times New Roman" panose="02020603050405020304" pitchFamily="18" charset="0"/>
              </a:rPr>
              <a:t> hỗ trợ kiểm tra, </a:t>
            </a:r>
            <a:r>
              <a:rPr lang="vi-VN" sz="2400" dirty="0" err="1">
                <a:effectLst/>
                <a:latin typeface="Times New Roman" panose="02020603050405020304" pitchFamily="18" charset="0"/>
                <a:ea typeface="Times New Roman" panose="02020603050405020304" pitchFamily="18" charset="0"/>
              </a:rPr>
              <a:t>debug</a:t>
            </a:r>
            <a:r>
              <a:rPr lang="vi-VN" sz="2400" dirty="0">
                <a:effectLst/>
                <a:latin typeface="Times New Roman" panose="02020603050405020304" pitchFamily="18" charset="0"/>
                <a:ea typeface="Times New Roman" panose="02020603050405020304" pitchFamily="18" charset="0"/>
              </a:rPr>
              <a:t> các </a:t>
            </a:r>
            <a:r>
              <a:rPr lang="vi-VN" sz="2400" dirty="0" err="1">
                <a:effectLst/>
                <a:latin typeface="Times New Roman" panose="02020603050405020304" pitchFamily="18" charset="0"/>
                <a:ea typeface="Times New Roman" panose="02020603050405020304" pitchFamily="18" charset="0"/>
              </a:rPr>
              <a:t>component</a:t>
            </a:r>
            <a:r>
              <a:rPr lang="vi-VN" sz="2400" dirty="0">
                <a:effectLst/>
                <a:latin typeface="Times New Roman" panose="02020603050405020304" pitchFamily="18" charset="0"/>
                <a:ea typeface="Times New Roman" panose="02020603050405020304" pitchFamily="18" charset="0"/>
              </a:rPr>
              <a:t> của </a:t>
            </a:r>
            <a:r>
              <a:rPr lang="vi-VN" sz="2400" dirty="0" err="1">
                <a:effectLst/>
                <a:latin typeface="Times New Roman" panose="02020603050405020304" pitchFamily="18" charset="0"/>
                <a:ea typeface="Times New Roman" panose="02020603050405020304" pitchFamily="18" charset="0"/>
              </a:rPr>
              <a:t>React</a:t>
            </a:r>
            <a:r>
              <a:rPr lang="vi-VN" sz="2400" dirty="0">
                <a:effectLst/>
                <a:latin typeface="Times New Roman" panose="02020603050405020304" pitchFamily="18" charset="0"/>
                <a:ea typeface="Times New Roman" panose="02020603050405020304" pitchFamily="18" charset="0"/>
              </a:rPr>
              <a:t>.</a:t>
            </a:r>
          </a:p>
        </p:txBody>
      </p:sp>
      <p:pic>
        <p:nvPicPr>
          <p:cNvPr id="4100" name="Picture 1">
            <a:extLst>
              <a:ext uri="{FF2B5EF4-FFF2-40B4-BE49-F238E27FC236}">
                <a16:creationId xmlns:a16="http://schemas.microsoft.com/office/drawing/2014/main" id="{18A70A63-7E83-1BDC-17F7-AADA103644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0350" y="2695575"/>
            <a:ext cx="5581650" cy="146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a:extLst>
              <a:ext uri="{FF2B5EF4-FFF2-40B4-BE49-F238E27FC236}">
                <a16:creationId xmlns:a16="http://schemas.microsoft.com/office/drawing/2014/main" id="{C3D373C0-BCC4-F1FB-71D4-CAA4F0396331}"/>
              </a:ext>
            </a:extLst>
          </p:cNvPr>
          <p:cNvSpPr txBox="1"/>
          <p:nvPr/>
        </p:nvSpPr>
        <p:spPr>
          <a:xfrm>
            <a:off x="204056" y="2611313"/>
            <a:ext cx="5377595" cy="830997"/>
          </a:xfrm>
          <a:prstGeom prst="rect">
            <a:avLst/>
          </a:prstGeom>
          <a:noFill/>
        </p:spPr>
        <p:txBody>
          <a:bodyPr wrap="square">
            <a:spAutoFit/>
          </a:bodyPr>
          <a:lstStyle/>
          <a:p>
            <a:pPr marR="0" lvl="0"/>
            <a:r>
              <a:rPr lang="vi-VN" sz="2400" b="1" dirty="0" err="1">
                <a:effectLst/>
                <a:latin typeface="Times New Roman" panose="02020603050405020304" pitchFamily="18" charset="0"/>
                <a:ea typeface="Times New Roman" panose="02020603050405020304" pitchFamily="18" charset="0"/>
              </a:rPr>
              <a:t>NestJS</a:t>
            </a:r>
            <a:r>
              <a:rPr lang="vi-VN" sz="2400" b="1" dirty="0">
                <a:effectLst/>
                <a:latin typeface="Times New Roman" panose="02020603050405020304" pitchFamily="18" charset="0"/>
                <a:ea typeface="Times New Roman" panose="02020603050405020304" pitchFamily="18" charset="0"/>
              </a:rPr>
              <a:t> </a:t>
            </a:r>
            <a:r>
              <a:rPr lang="vi-VN" sz="2400" b="1" dirty="0" err="1">
                <a:effectLst/>
                <a:latin typeface="Times New Roman" panose="02020603050405020304" pitchFamily="18" charset="0"/>
                <a:ea typeface="Times New Roman" panose="02020603050405020304" pitchFamily="18" charset="0"/>
              </a:rPr>
              <a:t>Snippets</a:t>
            </a:r>
            <a:r>
              <a:rPr lang="vi-VN" sz="2400" b="1" dirty="0">
                <a:effectLst/>
                <a:latin typeface="Times New Roman" panose="02020603050405020304" pitchFamily="18" charset="0"/>
                <a:ea typeface="Times New Roman" panose="02020603050405020304" pitchFamily="18" charset="0"/>
              </a:rPr>
              <a:t>: </a:t>
            </a:r>
            <a:r>
              <a:rPr lang="vi-VN" sz="2400" dirty="0">
                <a:effectLst/>
                <a:latin typeface="Times New Roman" panose="02020603050405020304" pitchFamily="18" charset="0"/>
                <a:ea typeface="Times New Roman" panose="02020603050405020304" pitchFamily="18" charset="0"/>
              </a:rPr>
              <a:t>cung cấp </a:t>
            </a:r>
            <a:r>
              <a:rPr lang="vi-VN" sz="2400" dirty="0" err="1">
                <a:effectLst/>
                <a:latin typeface="Times New Roman" panose="02020603050405020304" pitchFamily="18" charset="0"/>
                <a:ea typeface="Times New Roman" panose="02020603050405020304" pitchFamily="18" charset="0"/>
              </a:rPr>
              <a:t>snippets</a:t>
            </a:r>
            <a:r>
              <a:rPr lang="vi-VN" sz="2400" dirty="0">
                <a:effectLst/>
                <a:latin typeface="Times New Roman" panose="02020603050405020304" pitchFamily="18" charset="0"/>
                <a:ea typeface="Times New Roman" panose="02020603050405020304" pitchFamily="18" charset="0"/>
              </a:rPr>
              <a:t> cho </a:t>
            </a:r>
            <a:r>
              <a:rPr lang="vi-VN" sz="2400" dirty="0" err="1">
                <a:effectLst/>
                <a:latin typeface="Times New Roman" panose="02020603050405020304" pitchFamily="18" charset="0"/>
                <a:ea typeface="Times New Roman" panose="02020603050405020304" pitchFamily="18" charset="0"/>
              </a:rPr>
              <a:t>code</a:t>
            </a:r>
            <a:r>
              <a:rPr lang="vi-VN" sz="2400" dirty="0">
                <a:effectLst/>
                <a:latin typeface="Times New Roman" panose="02020603050405020304" pitchFamily="18" charset="0"/>
                <a:ea typeface="Times New Roman" panose="02020603050405020304" pitchFamily="18" charset="0"/>
              </a:rPr>
              <a:t> nhanh khi làm </a:t>
            </a:r>
            <a:r>
              <a:rPr lang="vi-VN" sz="2400" dirty="0" err="1">
                <a:effectLst/>
                <a:latin typeface="Times New Roman" panose="02020603050405020304" pitchFamily="18" charset="0"/>
                <a:ea typeface="Times New Roman" panose="02020603050405020304" pitchFamily="18" charset="0"/>
              </a:rPr>
              <a:t>backend</a:t>
            </a:r>
            <a:r>
              <a:rPr lang="vi-VN" sz="2400" dirty="0">
                <a:effectLst/>
                <a:latin typeface="Times New Roman" panose="02020603050405020304" pitchFamily="18" charset="0"/>
                <a:ea typeface="Times New Roman" panose="02020603050405020304" pitchFamily="18" charset="0"/>
              </a:rPr>
              <a:t> với </a:t>
            </a:r>
            <a:r>
              <a:rPr lang="vi-VN" sz="2400" dirty="0" err="1">
                <a:effectLst/>
                <a:latin typeface="Times New Roman" panose="02020603050405020304" pitchFamily="18" charset="0"/>
                <a:ea typeface="Times New Roman" panose="02020603050405020304" pitchFamily="18" charset="0"/>
              </a:rPr>
              <a:t>NestJS</a:t>
            </a:r>
            <a:r>
              <a:rPr lang="vi-VN" sz="2400" dirty="0">
                <a:effectLst/>
                <a:latin typeface="Times New Roman" panose="02020603050405020304" pitchFamily="18" charset="0"/>
                <a:ea typeface="Times New Roman" panose="02020603050405020304" pitchFamily="18" charset="0"/>
              </a:rPr>
              <a:t>.</a:t>
            </a:r>
          </a:p>
        </p:txBody>
      </p:sp>
      <p:pic>
        <p:nvPicPr>
          <p:cNvPr id="4101" name="Picture 1">
            <a:extLst>
              <a:ext uri="{FF2B5EF4-FFF2-40B4-BE49-F238E27FC236}">
                <a16:creationId xmlns:a16="http://schemas.microsoft.com/office/drawing/2014/main" id="{B625D2D4-06E1-4C6D-9488-B3C5E82DF9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10350" y="4460353"/>
            <a:ext cx="5581650" cy="144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76A11A1E-7133-530E-CA92-B6D83FD1C0A8}"/>
              </a:ext>
            </a:extLst>
          </p:cNvPr>
          <p:cNvSpPr txBox="1"/>
          <p:nvPr/>
        </p:nvSpPr>
        <p:spPr>
          <a:xfrm>
            <a:off x="204056" y="4001334"/>
            <a:ext cx="5373136" cy="830997"/>
          </a:xfrm>
          <a:prstGeom prst="rect">
            <a:avLst/>
          </a:prstGeom>
          <a:noFill/>
        </p:spPr>
        <p:txBody>
          <a:bodyPr wrap="square">
            <a:spAutoFit/>
          </a:bodyPr>
          <a:lstStyle/>
          <a:p>
            <a:pPr marR="0" lvl="0"/>
            <a:r>
              <a:rPr lang="vi-VN" sz="2400" b="1" dirty="0">
                <a:effectLst/>
                <a:latin typeface="Times New Roman" panose="02020603050405020304" pitchFamily="18" charset="0"/>
                <a:ea typeface="Times New Roman" panose="02020603050405020304" pitchFamily="18" charset="0"/>
              </a:rPr>
              <a:t>Next.js </a:t>
            </a:r>
            <a:r>
              <a:rPr lang="vi-VN" sz="2400" b="1" dirty="0" err="1">
                <a:effectLst/>
                <a:latin typeface="Times New Roman" panose="02020603050405020304" pitchFamily="18" charset="0"/>
                <a:ea typeface="Times New Roman" panose="02020603050405020304" pitchFamily="18" charset="0"/>
              </a:rPr>
              <a:t>Snippets</a:t>
            </a:r>
            <a:r>
              <a:rPr lang="vi-VN" sz="2400" b="1" dirty="0">
                <a:effectLst/>
                <a:latin typeface="Times New Roman" panose="02020603050405020304" pitchFamily="18" charset="0"/>
                <a:ea typeface="Times New Roman" panose="02020603050405020304" pitchFamily="18" charset="0"/>
              </a:rPr>
              <a:t>: </a:t>
            </a:r>
            <a:r>
              <a:rPr lang="vi-VN" sz="2400" dirty="0">
                <a:effectLst/>
                <a:latin typeface="Times New Roman" panose="02020603050405020304" pitchFamily="18" charset="0"/>
                <a:ea typeface="Times New Roman" panose="02020603050405020304" pitchFamily="18" charset="0"/>
              </a:rPr>
              <a:t>hỗ trợ </a:t>
            </a:r>
            <a:r>
              <a:rPr lang="vi-VN" sz="2400" dirty="0" err="1">
                <a:effectLst/>
                <a:latin typeface="Times New Roman" panose="02020603050405020304" pitchFamily="18" charset="0"/>
                <a:ea typeface="Times New Roman" panose="02020603050405020304" pitchFamily="18" charset="0"/>
              </a:rPr>
              <a:t>auto</a:t>
            </a:r>
            <a:r>
              <a:rPr lang="vi-VN" sz="2400" dirty="0">
                <a:effectLst/>
                <a:latin typeface="Times New Roman" panose="02020603050405020304" pitchFamily="18" charset="0"/>
                <a:ea typeface="Times New Roman" panose="02020603050405020304" pitchFamily="18" charset="0"/>
              </a:rPr>
              <a:t> </a:t>
            </a:r>
            <a:r>
              <a:rPr lang="vi-VN" sz="2400" dirty="0" err="1">
                <a:effectLst/>
                <a:latin typeface="Times New Roman" panose="02020603050405020304" pitchFamily="18" charset="0"/>
                <a:ea typeface="Times New Roman" panose="02020603050405020304" pitchFamily="18" charset="0"/>
              </a:rPr>
              <a:t>completion</a:t>
            </a:r>
            <a:r>
              <a:rPr lang="vi-VN" sz="2400" dirty="0">
                <a:effectLst/>
                <a:latin typeface="Times New Roman" panose="02020603050405020304" pitchFamily="18" charset="0"/>
                <a:ea typeface="Times New Roman" panose="02020603050405020304" pitchFamily="18" charset="0"/>
              </a:rPr>
              <a:t> và cấu trúc cho dự án Next.js.</a:t>
            </a:r>
          </a:p>
        </p:txBody>
      </p:sp>
      <p:sp>
        <p:nvSpPr>
          <p:cNvPr id="15" name="TextBox 14">
            <a:extLst>
              <a:ext uri="{FF2B5EF4-FFF2-40B4-BE49-F238E27FC236}">
                <a16:creationId xmlns:a16="http://schemas.microsoft.com/office/drawing/2014/main" id="{537504D1-9276-4FCF-2F7C-8F0258232CC9}"/>
              </a:ext>
            </a:extLst>
          </p:cNvPr>
          <p:cNvSpPr txBox="1"/>
          <p:nvPr/>
        </p:nvSpPr>
        <p:spPr>
          <a:xfrm>
            <a:off x="204056" y="5183459"/>
            <a:ext cx="5373136" cy="1323439"/>
          </a:xfrm>
          <a:prstGeom prst="rect">
            <a:avLst/>
          </a:prstGeom>
          <a:noFill/>
        </p:spPr>
        <p:txBody>
          <a:bodyPr wrap="square">
            <a:spAutoFit/>
          </a:bodyPr>
          <a:lstStyle/>
          <a:p>
            <a:r>
              <a:rPr lang="vi-VN" sz="2000" i="0" dirty="0" err="1">
                <a:solidFill>
                  <a:srgbClr val="404040"/>
                </a:solidFill>
                <a:effectLst/>
                <a:latin typeface="quote-cjk-patch"/>
              </a:rPr>
              <a:t>Auto</a:t>
            </a:r>
            <a:r>
              <a:rPr lang="vi-VN" sz="2000" i="0" dirty="0">
                <a:solidFill>
                  <a:srgbClr val="404040"/>
                </a:solidFill>
                <a:effectLst/>
                <a:latin typeface="quote-cjk-patch"/>
              </a:rPr>
              <a:t> </a:t>
            </a:r>
            <a:r>
              <a:rPr lang="vi-VN" sz="2000" i="0" dirty="0" err="1">
                <a:solidFill>
                  <a:srgbClr val="404040"/>
                </a:solidFill>
                <a:effectLst/>
                <a:latin typeface="quote-cjk-patch"/>
              </a:rPr>
              <a:t>Completion</a:t>
            </a:r>
            <a:r>
              <a:rPr lang="vi-VN" sz="2000" i="0" dirty="0">
                <a:solidFill>
                  <a:srgbClr val="404040"/>
                </a:solidFill>
                <a:effectLst/>
                <a:latin typeface="quote-cjk-patch"/>
              </a:rPr>
              <a:t> </a:t>
            </a:r>
            <a:r>
              <a:rPr lang="vi-VN" sz="2000" b="0" i="0" dirty="0">
                <a:solidFill>
                  <a:srgbClr val="404040"/>
                </a:solidFill>
                <a:effectLst/>
                <a:latin typeface="quote-cjk-patch"/>
              </a:rPr>
              <a:t>(Tự động hoàn thành) là một tính năng thông minh giúp gợi ý và hoàn thành </a:t>
            </a:r>
            <a:r>
              <a:rPr lang="vi-VN" sz="2000" b="0" i="0" dirty="0" err="1">
                <a:solidFill>
                  <a:srgbClr val="404040"/>
                </a:solidFill>
                <a:effectLst/>
                <a:latin typeface="quote-cjk-patch"/>
              </a:rPr>
              <a:t>code</a:t>
            </a:r>
            <a:r>
              <a:rPr lang="vi-VN" sz="2000" b="0" i="0" dirty="0">
                <a:solidFill>
                  <a:srgbClr val="404040"/>
                </a:solidFill>
                <a:effectLst/>
                <a:latin typeface="quote-cjk-patch"/>
              </a:rPr>
              <a:t> tự động khi bạn đang lập trình</a:t>
            </a:r>
            <a:r>
              <a:rPr lang="vi-VN" sz="2000" dirty="0">
                <a:solidFill>
                  <a:srgbClr val="404040"/>
                </a:solidFill>
                <a:latin typeface="quote-cjk-patch"/>
              </a:rPr>
              <a:t> n</a:t>
            </a:r>
            <a:r>
              <a:rPr lang="vi-VN" sz="2000" b="0" i="0" dirty="0">
                <a:solidFill>
                  <a:srgbClr val="404040"/>
                </a:solidFill>
                <a:effectLst/>
                <a:latin typeface="quote-cjk-patch"/>
              </a:rPr>
              <a:t>ó giống như một trợ lý ảo hiểu muốn viết gì.</a:t>
            </a:r>
            <a:endParaRPr lang="vi-VN" sz="2000" dirty="0"/>
          </a:p>
        </p:txBody>
      </p:sp>
    </p:spTree>
    <p:extLst>
      <p:ext uri="{BB962C8B-B14F-4D97-AF65-F5344CB8AC3E}">
        <p14:creationId xmlns:p14="http://schemas.microsoft.com/office/powerpoint/2010/main" val="2976208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CBB8F-D107-7817-E1BB-717BC6D8B9FD}"/>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C184688-36E3-C04F-2333-33E2772CED95}"/>
              </a:ext>
            </a:extLst>
          </p:cNvPr>
          <p:cNvSpPr txBox="1"/>
          <p:nvPr/>
        </p:nvSpPr>
        <p:spPr>
          <a:xfrm>
            <a:off x="204056" y="304800"/>
            <a:ext cx="6806344" cy="1077218"/>
          </a:xfrm>
          <a:prstGeom prst="rect">
            <a:avLst/>
          </a:prstGeom>
          <a:noFill/>
        </p:spPr>
        <p:txBody>
          <a:bodyPr wrap="square" rtlCol="0">
            <a:spAutoFit/>
          </a:bodyPr>
          <a:lstStyle/>
          <a:p>
            <a:r>
              <a:rPr lang="vi-VN" sz="3200" b="1" dirty="0"/>
              <a:t>Phần mở rộng cho </a:t>
            </a:r>
            <a:r>
              <a:rPr lang="vi-VN" sz="3200" b="1" dirty="0" err="1"/>
              <a:t>visual</a:t>
            </a:r>
            <a:r>
              <a:rPr lang="vi-VN" sz="3200" b="1" dirty="0"/>
              <a:t> </a:t>
            </a:r>
            <a:r>
              <a:rPr lang="vi-VN" sz="3200" b="1" dirty="0" err="1"/>
              <a:t>studio</a:t>
            </a:r>
            <a:r>
              <a:rPr lang="vi-VN" sz="3200" b="1" dirty="0"/>
              <a:t> </a:t>
            </a:r>
            <a:r>
              <a:rPr lang="vi-VN" sz="3200" b="1" dirty="0" err="1"/>
              <a:t>code</a:t>
            </a:r>
            <a:r>
              <a:rPr lang="vi-VN" sz="3200" b="1" dirty="0"/>
              <a:t> (</a:t>
            </a:r>
            <a:r>
              <a:rPr lang="vi-VN" sz="3200" b="1" dirty="0" err="1"/>
              <a:t>extension</a:t>
            </a:r>
            <a:r>
              <a:rPr lang="vi-VN" sz="3200" b="1" dirty="0"/>
              <a:t> VSCODE)</a:t>
            </a:r>
          </a:p>
        </p:txBody>
      </p:sp>
      <p:pic>
        <p:nvPicPr>
          <p:cNvPr id="5122" name="Picture 1">
            <a:extLst>
              <a:ext uri="{FF2B5EF4-FFF2-40B4-BE49-F238E27FC236}">
                <a16:creationId xmlns:a16="http://schemas.microsoft.com/office/drawing/2014/main" id="{EA434E64-CD31-CF5C-CE7F-8AF4D6B21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4268" y="965510"/>
            <a:ext cx="5584825" cy="115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1">
            <a:extLst>
              <a:ext uri="{FF2B5EF4-FFF2-40B4-BE49-F238E27FC236}">
                <a16:creationId xmlns:a16="http://schemas.microsoft.com/office/drawing/2014/main" id="{A402A10E-DB0F-3E09-A8F6-771DD3A6E0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39070" y="2597190"/>
            <a:ext cx="5580062" cy="1436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4" name="Picture 1">
            <a:extLst>
              <a:ext uri="{FF2B5EF4-FFF2-40B4-BE49-F238E27FC236}">
                <a16:creationId xmlns:a16="http://schemas.microsoft.com/office/drawing/2014/main" id="{F9E15241-FF0E-619D-BC2B-9ECD6319A7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9823" y="4315460"/>
            <a:ext cx="5581650" cy="124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32F5D5C9-B072-BB7F-9C07-25A050F0DEAB}"/>
              </a:ext>
            </a:extLst>
          </p:cNvPr>
          <p:cNvSpPr txBox="1"/>
          <p:nvPr/>
        </p:nvSpPr>
        <p:spPr>
          <a:xfrm>
            <a:off x="204056" y="1382018"/>
            <a:ext cx="6097904" cy="3785652"/>
          </a:xfrm>
          <a:prstGeom prst="rect">
            <a:avLst/>
          </a:prstGeom>
          <a:noFill/>
        </p:spPr>
        <p:txBody>
          <a:bodyPr wrap="square">
            <a:spAutoFit/>
          </a:bodyPr>
          <a:lstStyle/>
          <a:p>
            <a:pPr marR="0" lvl="0"/>
            <a:r>
              <a:rPr lang="vi-VN" sz="2400" b="1" dirty="0" err="1">
                <a:effectLst/>
                <a:latin typeface="Times New Roman" panose="02020603050405020304" pitchFamily="18" charset="0"/>
                <a:ea typeface="Times New Roman" panose="02020603050405020304" pitchFamily="18" charset="0"/>
              </a:rPr>
              <a:t>Tailwind</a:t>
            </a:r>
            <a:r>
              <a:rPr lang="vi-VN" sz="2400" b="1" dirty="0">
                <a:effectLst/>
                <a:latin typeface="Times New Roman" panose="02020603050405020304" pitchFamily="18" charset="0"/>
                <a:ea typeface="Times New Roman" panose="02020603050405020304" pitchFamily="18" charset="0"/>
              </a:rPr>
              <a:t> CSS </a:t>
            </a:r>
            <a:r>
              <a:rPr lang="vi-VN" sz="2400" b="1" dirty="0" err="1">
                <a:effectLst/>
                <a:latin typeface="Times New Roman" panose="02020603050405020304" pitchFamily="18" charset="0"/>
                <a:ea typeface="Times New Roman" panose="02020603050405020304" pitchFamily="18" charset="0"/>
              </a:rPr>
              <a:t>IntelliSense</a:t>
            </a:r>
            <a:r>
              <a:rPr lang="vi-VN" sz="2400" b="1" dirty="0">
                <a:effectLst/>
                <a:latin typeface="Times New Roman" panose="02020603050405020304" pitchFamily="18" charset="0"/>
                <a:ea typeface="Times New Roman" panose="02020603050405020304" pitchFamily="18" charset="0"/>
              </a:rPr>
              <a:t>: </a:t>
            </a:r>
            <a:r>
              <a:rPr lang="vi-VN" sz="2400" dirty="0">
                <a:effectLst/>
                <a:latin typeface="Times New Roman" panose="02020603050405020304" pitchFamily="18" charset="0"/>
                <a:ea typeface="Times New Roman" panose="02020603050405020304" pitchFamily="18" charset="0"/>
              </a:rPr>
              <a:t>gợi ý </a:t>
            </a:r>
            <a:r>
              <a:rPr lang="vi-VN" sz="2400" dirty="0" err="1">
                <a:effectLst/>
                <a:latin typeface="Times New Roman" panose="02020603050405020304" pitchFamily="18" charset="0"/>
                <a:ea typeface="Times New Roman" panose="02020603050405020304" pitchFamily="18" charset="0"/>
              </a:rPr>
              <a:t>class</a:t>
            </a:r>
            <a:r>
              <a:rPr lang="vi-VN" sz="2400" dirty="0">
                <a:effectLst/>
                <a:latin typeface="Times New Roman" panose="02020603050405020304" pitchFamily="18" charset="0"/>
                <a:ea typeface="Times New Roman" panose="02020603050405020304" pitchFamily="18" charset="0"/>
              </a:rPr>
              <a:t> </a:t>
            </a:r>
            <a:r>
              <a:rPr lang="vi-VN" sz="2400" dirty="0" err="1">
                <a:effectLst/>
                <a:latin typeface="Times New Roman" panose="02020603050405020304" pitchFamily="18" charset="0"/>
                <a:ea typeface="Times New Roman" panose="02020603050405020304" pitchFamily="18" charset="0"/>
              </a:rPr>
              <a:t>Tailwind</a:t>
            </a:r>
            <a:r>
              <a:rPr lang="vi-VN" sz="2400" dirty="0">
                <a:effectLst/>
                <a:latin typeface="Times New Roman" panose="02020603050405020304" pitchFamily="18" charset="0"/>
                <a:ea typeface="Times New Roman" panose="02020603050405020304" pitchFamily="18" charset="0"/>
              </a:rPr>
              <a:t>, </a:t>
            </a:r>
            <a:r>
              <a:rPr lang="vi-VN" sz="2400" dirty="0" err="1">
                <a:effectLst/>
                <a:latin typeface="Times New Roman" panose="02020603050405020304" pitchFamily="18" charset="0"/>
                <a:ea typeface="Times New Roman" panose="02020603050405020304" pitchFamily="18" charset="0"/>
              </a:rPr>
              <a:t>highlight</a:t>
            </a:r>
            <a:r>
              <a:rPr lang="vi-VN" sz="2400" dirty="0">
                <a:effectLst/>
                <a:latin typeface="Times New Roman" panose="02020603050405020304" pitchFamily="18" charset="0"/>
                <a:ea typeface="Times New Roman" panose="02020603050405020304" pitchFamily="18" charset="0"/>
              </a:rPr>
              <a:t> lỗi nếu </a:t>
            </a:r>
            <a:r>
              <a:rPr lang="vi-VN" sz="2400" dirty="0" err="1">
                <a:effectLst/>
                <a:latin typeface="Times New Roman" panose="02020603050405020304" pitchFamily="18" charset="0"/>
                <a:ea typeface="Times New Roman" panose="02020603050405020304" pitchFamily="18" charset="0"/>
              </a:rPr>
              <a:t>class</a:t>
            </a:r>
            <a:r>
              <a:rPr lang="vi-VN" sz="2400" dirty="0">
                <a:effectLst/>
                <a:latin typeface="Times New Roman" panose="02020603050405020304" pitchFamily="18" charset="0"/>
                <a:ea typeface="Times New Roman" panose="02020603050405020304" pitchFamily="18" charset="0"/>
              </a:rPr>
              <a:t> viết sai.</a:t>
            </a:r>
          </a:p>
          <a:p>
            <a:pPr marR="0" lvl="0"/>
            <a:endParaRPr lang="vi-VN" sz="2400" dirty="0">
              <a:effectLst/>
              <a:latin typeface="Times New Roman" panose="02020603050405020304" pitchFamily="18" charset="0"/>
              <a:ea typeface="Times New Roman" panose="02020603050405020304" pitchFamily="18" charset="0"/>
            </a:endParaRPr>
          </a:p>
          <a:p>
            <a:pPr marR="0" lvl="0"/>
            <a:endParaRPr lang="vi-VN" sz="2400" dirty="0">
              <a:effectLst/>
              <a:latin typeface="Times New Roman" panose="02020603050405020304" pitchFamily="18" charset="0"/>
              <a:ea typeface="Times New Roman" panose="02020603050405020304" pitchFamily="18" charset="0"/>
            </a:endParaRPr>
          </a:p>
          <a:p>
            <a:pPr marR="0" lvl="0"/>
            <a:r>
              <a:rPr lang="vi-VN" sz="2400" b="1" dirty="0">
                <a:effectLst/>
                <a:latin typeface="Times New Roman" panose="02020603050405020304" pitchFamily="18" charset="0"/>
                <a:ea typeface="Times New Roman" panose="02020603050405020304" pitchFamily="18" charset="0"/>
              </a:rPr>
              <a:t>GSAP </a:t>
            </a:r>
            <a:r>
              <a:rPr lang="vi-VN" sz="2400" b="1" dirty="0" err="1">
                <a:effectLst/>
                <a:latin typeface="Times New Roman" panose="02020603050405020304" pitchFamily="18" charset="0"/>
                <a:ea typeface="Times New Roman" panose="02020603050405020304" pitchFamily="18" charset="0"/>
              </a:rPr>
              <a:t>Snippets</a:t>
            </a:r>
            <a:r>
              <a:rPr lang="vi-VN" sz="2400" b="1" dirty="0">
                <a:effectLst/>
                <a:latin typeface="Times New Roman" panose="02020603050405020304" pitchFamily="18" charset="0"/>
                <a:ea typeface="Times New Roman" panose="02020603050405020304" pitchFamily="18" charset="0"/>
              </a:rPr>
              <a:t>: </a:t>
            </a:r>
            <a:r>
              <a:rPr lang="vi-VN" sz="2400" dirty="0">
                <a:effectLst/>
                <a:latin typeface="Times New Roman" panose="02020603050405020304" pitchFamily="18" charset="0"/>
                <a:ea typeface="Times New Roman" panose="02020603050405020304" pitchFamily="18" charset="0"/>
              </a:rPr>
              <a:t>thêm hiệu ứng </a:t>
            </a:r>
            <a:r>
              <a:rPr lang="vi-VN" sz="2400" dirty="0" err="1">
                <a:effectLst/>
                <a:latin typeface="Times New Roman" panose="02020603050405020304" pitchFamily="18" charset="0"/>
                <a:ea typeface="Times New Roman" panose="02020603050405020304" pitchFamily="18" charset="0"/>
              </a:rPr>
              <a:t>animation</a:t>
            </a:r>
            <a:r>
              <a:rPr lang="vi-VN" sz="2400" dirty="0">
                <a:effectLst/>
                <a:latin typeface="Times New Roman" panose="02020603050405020304" pitchFamily="18" charset="0"/>
                <a:ea typeface="Times New Roman" panose="02020603050405020304" pitchFamily="18" charset="0"/>
              </a:rPr>
              <a:t> dễ dàng với </a:t>
            </a:r>
            <a:r>
              <a:rPr lang="vi-VN" sz="2400" dirty="0" err="1">
                <a:effectLst/>
                <a:latin typeface="Times New Roman" panose="02020603050405020304" pitchFamily="18" charset="0"/>
                <a:ea typeface="Times New Roman" panose="02020603050405020304" pitchFamily="18" charset="0"/>
              </a:rPr>
              <a:t>GreenSock</a:t>
            </a:r>
            <a:r>
              <a:rPr lang="vi-VN" sz="2400" dirty="0">
                <a:effectLst/>
                <a:latin typeface="Times New Roman" panose="02020603050405020304" pitchFamily="18" charset="0"/>
                <a:ea typeface="Times New Roman" panose="02020603050405020304" pitchFamily="18" charset="0"/>
              </a:rPr>
              <a:t>.</a:t>
            </a:r>
          </a:p>
          <a:p>
            <a:pPr marL="228600" marR="0">
              <a:buNone/>
            </a:pPr>
            <a:r>
              <a:rPr lang="vi-VN" sz="2400" dirty="0">
                <a:effectLst/>
                <a:latin typeface="Times New Roman" panose="02020603050405020304" pitchFamily="18" charset="0"/>
                <a:ea typeface="Times New Roman" panose="02020603050405020304" pitchFamily="18" charset="0"/>
              </a:rPr>
              <a:t> </a:t>
            </a:r>
          </a:p>
          <a:p>
            <a:pPr marL="228600" marR="0">
              <a:buNone/>
            </a:pPr>
            <a:endParaRPr lang="vi-VN" sz="2400" dirty="0">
              <a:effectLst/>
              <a:latin typeface="Times New Roman" panose="02020603050405020304" pitchFamily="18" charset="0"/>
              <a:ea typeface="Times New Roman" panose="02020603050405020304" pitchFamily="18" charset="0"/>
            </a:endParaRPr>
          </a:p>
          <a:p>
            <a:pPr marL="228600" marR="0">
              <a:buNone/>
            </a:pPr>
            <a:endParaRPr lang="vi-VN" sz="2400" dirty="0">
              <a:effectLst/>
              <a:latin typeface="Times New Roman" panose="02020603050405020304" pitchFamily="18" charset="0"/>
              <a:ea typeface="Times New Roman" panose="02020603050405020304" pitchFamily="18" charset="0"/>
            </a:endParaRPr>
          </a:p>
          <a:p>
            <a:pPr marR="0" lvl="0"/>
            <a:r>
              <a:rPr lang="vi-VN" sz="2400" b="1" dirty="0" err="1">
                <a:effectLst/>
                <a:latin typeface="Times New Roman" panose="02020603050405020304" pitchFamily="18" charset="0"/>
                <a:ea typeface="Times New Roman" panose="02020603050405020304" pitchFamily="18" charset="0"/>
              </a:rPr>
              <a:t>ESLint</a:t>
            </a:r>
            <a:r>
              <a:rPr lang="vi-VN" sz="2400" b="1" dirty="0">
                <a:effectLst/>
                <a:latin typeface="Times New Roman" panose="02020603050405020304" pitchFamily="18" charset="0"/>
                <a:ea typeface="Times New Roman" panose="02020603050405020304" pitchFamily="18" charset="0"/>
              </a:rPr>
              <a:t>: </a:t>
            </a:r>
            <a:r>
              <a:rPr lang="vi-VN" sz="2400" dirty="0">
                <a:effectLst/>
                <a:latin typeface="Times New Roman" panose="02020603050405020304" pitchFamily="18" charset="0"/>
                <a:ea typeface="Times New Roman" panose="02020603050405020304" pitchFamily="18" charset="0"/>
              </a:rPr>
              <a:t>kiểm tra và bắt lỗi </a:t>
            </a:r>
            <a:r>
              <a:rPr lang="vi-VN" sz="2400" dirty="0" err="1">
                <a:effectLst/>
                <a:latin typeface="Times New Roman" panose="02020603050405020304" pitchFamily="18" charset="0"/>
                <a:ea typeface="Times New Roman" panose="02020603050405020304" pitchFamily="18" charset="0"/>
              </a:rPr>
              <a:t>code</a:t>
            </a:r>
            <a:r>
              <a:rPr lang="vi-VN" sz="2400" dirty="0">
                <a:effectLst/>
                <a:latin typeface="Times New Roman" panose="02020603050405020304" pitchFamily="18" charset="0"/>
                <a:ea typeface="Times New Roman" panose="02020603050405020304" pitchFamily="18" charset="0"/>
              </a:rPr>
              <a:t> .</a:t>
            </a:r>
          </a:p>
        </p:txBody>
      </p:sp>
    </p:spTree>
    <p:extLst>
      <p:ext uri="{BB962C8B-B14F-4D97-AF65-F5344CB8AC3E}">
        <p14:creationId xmlns:p14="http://schemas.microsoft.com/office/powerpoint/2010/main" val="1589948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8F7B3A-D334-37D6-0711-D858A2AE07B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1DC429C-2DB4-44D5-2991-F2D4D920BA50}"/>
              </a:ext>
            </a:extLst>
          </p:cNvPr>
          <p:cNvSpPr txBox="1"/>
          <p:nvPr/>
        </p:nvSpPr>
        <p:spPr>
          <a:xfrm>
            <a:off x="204056" y="304800"/>
            <a:ext cx="6501544" cy="1077218"/>
          </a:xfrm>
          <a:prstGeom prst="rect">
            <a:avLst/>
          </a:prstGeom>
          <a:noFill/>
        </p:spPr>
        <p:txBody>
          <a:bodyPr wrap="square" rtlCol="0">
            <a:spAutoFit/>
          </a:bodyPr>
          <a:lstStyle/>
          <a:p>
            <a:r>
              <a:rPr lang="vi-VN" sz="3200" b="1" dirty="0"/>
              <a:t>Phần mở rộng cho </a:t>
            </a:r>
            <a:r>
              <a:rPr lang="vi-VN" sz="3200" b="1" dirty="0" err="1"/>
              <a:t>visual</a:t>
            </a:r>
            <a:r>
              <a:rPr lang="vi-VN" sz="3200" b="1" dirty="0"/>
              <a:t> </a:t>
            </a:r>
            <a:r>
              <a:rPr lang="vi-VN" sz="3200" b="1" dirty="0" err="1"/>
              <a:t>studio</a:t>
            </a:r>
            <a:r>
              <a:rPr lang="vi-VN" sz="3200" b="1" dirty="0"/>
              <a:t> </a:t>
            </a:r>
            <a:r>
              <a:rPr lang="vi-VN" sz="3200" b="1" dirty="0" err="1"/>
              <a:t>code</a:t>
            </a:r>
            <a:r>
              <a:rPr lang="vi-VN" sz="3200" b="1" dirty="0"/>
              <a:t> (</a:t>
            </a:r>
            <a:r>
              <a:rPr lang="vi-VN" sz="3200" b="1" dirty="0" err="1"/>
              <a:t>extension</a:t>
            </a:r>
            <a:r>
              <a:rPr lang="vi-VN" sz="3200" b="1" dirty="0"/>
              <a:t> VSCODE)</a:t>
            </a:r>
          </a:p>
        </p:txBody>
      </p:sp>
      <p:sp>
        <p:nvSpPr>
          <p:cNvPr id="4" name="TextBox 3">
            <a:extLst>
              <a:ext uri="{FF2B5EF4-FFF2-40B4-BE49-F238E27FC236}">
                <a16:creationId xmlns:a16="http://schemas.microsoft.com/office/drawing/2014/main" id="{9B8B153C-9E03-FDCD-1BEF-6DA02480DECC}"/>
              </a:ext>
            </a:extLst>
          </p:cNvPr>
          <p:cNvSpPr txBox="1"/>
          <p:nvPr/>
        </p:nvSpPr>
        <p:spPr>
          <a:xfrm>
            <a:off x="204056" y="1382018"/>
            <a:ext cx="6097904" cy="4154984"/>
          </a:xfrm>
          <a:prstGeom prst="rect">
            <a:avLst/>
          </a:prstGeom>
          <a:noFill/>
        </p:spPr>
        <p:txBody>
          <a:bodyPr wrap="square">
            <a:spAutoFit/>
          </a:bodyPr>
          <a:lstStyle/>
          <a:p>
            <a:pPr lvl="0"/>
            <a:r>
              <a:rPr lang="vi-VN" sz="2400" b="1" dirty="0" err="1"/>
              <a:t>Prettier</a:t>
            </a:r>
            <a:r>
              <a:rPr lang="vi-VN" sz="2400" b="1" dirty="0"/>
              <a:t> - </a:t>
            </a:r>
            <a:r>
              <a:rPr lang="vi-VN" sz="2400" b="1" dirty="0" err="1"/>
              <a:t>Code</a:t>
            </a:r>
            <a:r>
              <a:rPr lang="vi-VN" sz="2400" b="1" dirty="0"/>
              <a:t> </a:t>
            </a:r>
            <a:r>
              <a:rPr lang="vi-VN" sz="2400" b="1" dirty="0" err="1"/>
              <a:t>formatter</a:t>
            </a:r>
            <a:r>
              <a:rPr lang="vi-VN" sz="2400" b="1" dirty="0"/>
              <a:t>: </a:t>
            </a:r>
            <a:r>
              <a:rPr lang="vi-VN" sz="2400" dirty="0"/>
              <a:t>định dạng lại </a:t>
            </a:r>
            <a:r>
              <a:rPr lang="vi-VN" sz="2400" dirty="0" err="1"/>
              <a:t>code</a:t>
            </a:r>
            <a:r>
              <a:rPr lang="vi-VN" sz="2400" dirty="0"/>
              <a:t> gọn gàng.</a:t>
            </a:r>
          </a:p>
          <a:p>
            <a:r>
              <a:rPr lang="vi-VN" sz="2400" dirty="0"/>
              <a:t> </a:t>
            </a:r>
          </a:p>
          <a:p>
            <a:endParaRPr lang="vi-VN" sz="2400" dirty="0"/>
          </a:p>
          <a:p>
            <a:pPr lvl="0"/>
            <a:r>
              <a:rPr lang="vi-VN" sz="2400" b="1" dirty="0" err="1"/>
              <a:t>Path</a:t>
            </a:r>
            <a:r>
              <a:rPr lang="vi-VN" sz="2400" b="1" dirty="0"/>
              <a:t> </a:t>
            </a:r>
            <a:r>
              <a:rPr lang="vi-VN" sz="2400" b="1" dirty="0" err="1"/>
              <a:t>Intellisense</a:t>
            </a:r>
            <a:r>
              <a:rPr lang="vi-VN" sz="2400" b="1" dirty="0"/>
              <a:t>: </a:t>
            </a:r>
            <a:r>
              <a:rPr lang="vi-VN" sz="2400" dirty="0"/>
              <a:t>gợi ý đường dẫn </a:t>
            </a:r>
            <a:r>
              <a:rPr lang="vi-VN" sz="2400" dirty="0" err="1"/>
              <a:t>file</a:t>
            </a:r>
            <a:r>
              <a:rPr lang="vi-VN" sz="2400" dirty="0"/>
              <a:t> trong </a:t>
            </a:r>
            <a:r>
              <a:rPr lang="vi-VN" sz="2400" dirty="0" err="1"/>
              <a:t>project</a:t>
            </a:r>
            <a:r>
              <a:rPr lang="vi-VN" sz="2400" dirty="0"/>
              <a:t>.</a:t>
            </a:r>
          </a:p>
          <a:p>
            <a:r>
              <a:rPr lang="vi-VN" sz="2400" dirty="0"/>
              <a:t> </a:t>
            </a:r>
          </a:p>
          <a:p>
            <a:endParaRPr lang="vi-VN" sz="2400" dirty="0"/>
          </a:p>
          <a:p>
            <a:endParaRPr lang="vi-VN" sz="2400" dirty="0"/>
          </a:p>
          <a:p>
            <a:pPr lvl="0"/>
            <a:r>
              <a:rPr lang="vi-VN" sz="2400" b="1" dirty="0" err="1"/>
              <a:t>Docker</a:t>
            </a:r>
            <a:r>
              <a:rPr lang="vi-VN" sz="2400" b="1" dirty="0"/>
              <a:t> </a:t>
            </a:r>
            <a:r>
              <a:rPr lang="vi-VN" sz="2400" b="1" dirty="0" err="1"/>
              <a:t>Extension</a:t>
            </a:r>
            <a:r>
              <a:rPr lang="vi-VN" sz="2400" b="1" dirty="0"/>
              <a:t>: </a:t>
            </a:r>
            <a:r>
              <a:rPr lang="vi-VN" sz="2400" dirty="0"/>
              <a:t>hỗ trợ quản lý </a:t>
            </a:r>
            <a:r>
              <a:rPr lang="vi-VN" sz="2400" dirty="0" err="1"/>
              <a:t>container</a:t>
            </a:r>
            <a:r>
              <a:rPr lang="vi-VN" sz="2400" dirty="0"/>
              <a:t>, </a:t>
            </a:r>
            <a:r>
              <a:rPr lang="vi-VN" sz="2400" dirty="0" err="1"/>
              <a:t>image</a:t>
            </a:r>
            <a:r>
              <a:rPr lang="vi-VN" sz="2400" dirty="0"/>
              <a:t> trực tiếp từ VS </a:t>
            </a:r>
            <a:r>
              <a:rPr lang="vi-VN" sz="2400" dirty="0" err="1"/>
              <a:t>Code</a:t>
            </a:r>
            <a:r>
              <a:rPr lang="vi-VN" sz="2400" dirty="0"/>
              <a:t>.</a:t>
            </a:r>
          </a:p>
        </p:txBody>
      </p:sp>
      <p:pic>
        <p:nvPicPr>
          <p:cNvPr id="6146" name="Picture 1">
            <a:extLst>
              <a:ext uri="{FF2B5EF4-FFF2-40B4-BE49-F238E27FC236}">
                <a16:creationId xmlns:a16="http://schemas.microsoft.com/office/drawing/2014/main" id="{F0BD0EB4-A520-D791-5F48-4376A6DA5F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39070" y="1134507"/>
            <a:ext cx="5581650"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7" name="Picture 1">
            <a:extLst>
              <a:ext uri="{FF2B5EF4-FFF2-40B4-BE49-F238E27FC236}">
                <a16:creationId xmlns:a16="http://schemas.microsoft.com/office/drawing/2014/main" id="{58666E67-10B7-19D9-C77B-6C65FC7349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682835"/>
            <a:ext cx="5581650" cy="113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8" name="Picture 1">
            <a:extLst>
              <a:ext uri="{FF2B5EF4-FFF2-40B4-BE49-F238E27FC236}">
                <a16:creationId xmlns:a16="http://schemas.microsoft.com/office/drawing/2014/main" id="{2AF1DE61-D0C8-9D37-8B04-6167678142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39070" y="4582676"/>
            <a:ext cx="5581650" cy="1169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614383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F09F9-D724-CC93-E5CC-7CDB9C8FBE2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4FB2754-99E2-088C-DDEE-22B3581C7A5F}"/>
              </a:ext>
            </a:extLst>
          </p:cNvPr>
          <p:cNvSpPr txBox="1"/>
          <p:nvPr/>
        </p:nvSpPr>
        <p:spPr>
          <a:xfrm>
            <a:off x="204055" y="304800"/>
            <a:ext cx="6748287" cy="1077218"/>
          </a:xfrm>
          <a:prstGeom prst="rect">
            <a:avLst/>
          </a:prstGeom>
          <a:noFill/>
        </p:spPr>
        <p:txBody>
          <a:bodyPr wrap="square" rtlCol="0">
            <a:spAutoFit/>
          </a:bodyPr>
          <a:lstStyle/>
          <a:p>
            <a:r>
              <a:rPr lang="vi-VN" sz="3200" b="1" dirty="0"/>
              <a:t>Phần mở rộng cho </a:t>
            </a:r>
            <a:r>
              <a:rPr lang="vi-VN" sz="3200" b="1" dirty="0" err="1"/>
              <a:t>visual</a:t>
            </a:r>
            <a:r>
              <a:rPr lang="vi-VN" sz="3200" b="1" dirty="0"/>
              <a:t> </a:t>
            </a:r>
            <a:r>
              <a:rPr lang="vi-VN" sz="3200" b="1" dirty="0" err="1"/>
              <a:t>studio</a:t>
            </a:r>
            <a:r>
              <a:rPr lang="vi-VN" sz="3200" b="1" dirty="0"/>
              <a:t> </a:t>
            </a:r>
            <a:r>
              <a:rPr lang="vi-VN" sz="3200" b="1" dirty="0" err="1"/>
              <a:t>code</a:t>
            </a:r>
            <a:r>
              <a:rPr lang="vi-VN" sz="3200" b="1" dirty="0"/>
              <a:t> (</a:t>
            </a:r>
            <a:r>
              <a:rPr lang="vi-VN" sz="3200" b="1" dirty="0" err="1"/>
              <a:t>extension</a:t>
            </a:r>
            <a:r>
              <a:rPr lang="vi-VN" sz="3200" b="1" dirty="0"/>
              <a:t> VSCODE)</a:t>
            </a:r>
          </a:p>
        </p:txBody>
      </p:sp>
      <p:sp>
        <p:nvSpPr>
          <p:cNvPr id="4" name="TextBox 3">
            <a:extLst>
              <a:ext uri="{FF2B5EF4-FFF2-40B4-BE49-F238E27FC236}">
                <a16:creationId xmlns:a16="http://schemas.microsoft.com/office/drawing/2014/main" id="{991F2B27-E2BD-649F-D869-055CD2A846D9}"/>
              </a:ext>
            </a:extLst>
          </p:cNvPr>
          <p:cNvSpPr txBox="1"/>
          <p:nvPr/>
        </p:nvSpPr>
        <p:spPr>
          <a:xfrm>
            <a:off x="204056" y="1382018"/>
            <a:ext cx="6097904" cy="3785652"/>
          </a:xfrm>
          <a:prstGeom prst="rect">
            <a:avLst/>
          </a:prstGeom>
          <a:noFill/>
        </p:spPr>
        <p:txBody>
          <a:bodyPr wrap="square">
            <a:spAutoFit/>
          </a:bodyPr>
          <a:lstStyle/>
          <a:p>
            <a:pPr lvl="0"/>
            <a:r>
              <a:rPr lang="vi-VN" sz="2400" b="1" dirty="0" err="1"/>
              <a:t>GitLens</a:t>
            </a:r>
            <a:r>
              <a:rPr lang="vi-VN" sz="2400" b="1" dirty="0"/>
              <a:t>: </a:t>
            </a:r>
            <a:r>
              <a:rPr lang="vi-VN" sz="2400" dirty="0"/>
              <a:t>giúp theo dõi thay đổi </a:t>
            </a:r>
            <a:r>
              <a:rPr lang="vi-VN" sz="2400" dirty="0" err="1"/>
              <a:t>code</a:t>
            </a:r>
            <a:r>
              <a:rPr lang="vi-VN" sz="2400" dirty="0"/>
              <a:t> theo thời gian thực, liên kết với </a:t>
            </a:r>
            <a:r>
              <a:rPr lang="vi-VN" sz="2400" dirty="0" err="1"/>
              <a:t>GitHub</a:t>
            </a:r>
            <a:r>
              <a:rPr lang="vi-VN" sz="2400" dirty="0"/>
              <a:t>.</a:t>
            </a:r>
          </a:p>
          <a:p>
            <a:pPr lvl="0"/>
            <a:endParaRPr lang="vi-VN" sz="2400" dirty="0"/>
          </a:p>
          <a:p>
            <a:pPr lvl="0"/>
            <a:endParaRPr lang="vi-VN" sz="2400" dirty="0"/>
          </a:p>
          <a:p>
            <a:pPr lvl="0"/>
            <a:endParaRPr lang="vi-VN" sz="2400" dirty="0"/>
          </a:p>
          <a:p>
            <a:pPr lvl="0"/>
            <a:endParaRPr lang="vi-VN" sz="2400" dirty="0"/>
          </a:p>
          <a:p>
            <a:r>
              <a:rPr lang="vi-VN" sz="2400" dirty="0"/>
              <a:t> </a:t>
            </a:r>
          </a:p>
          <a:p>
            <a:pPr lvl="0"/>
            <a:r>
              <a:rPr lang="vi-VN" sz="2400" b="1" dirty="0" err="1"/>
              <a:t>Thunder</a:t>
            </a:r>
            <a:r>
              <a:rPr lang="vi-VN" sz="2400" b="1" dirty="0"/>
              <a:t> </a:t>
            </a:r>
            <a:r>
              <a:rPr lang="vi-VN" sz="2400" b="1" dirty="0" err="1"/>
              <a:t>Client</a:t>
            </a:r>
            <a:r>
              <a:rPr lang="vi-VN" sz="2400" b="1" dirty="0"/>
              <a:t>: </a:t>
            </a:r>
            <a:r>
              <a:rPr lang="vi-VN" sz="2400" dirty="0"/>
              <a:t>mở rộng kiểm thử API tốt nhất của </a:t>
            </a:r>
            <a:r>
              <a:rPr lang="vi-VN" sz="2400" dirty="0" err="1"/>
              <a:t>Visual</a:t>
            </a:r>
            <a:r>
              <a:rPr lang="vi-VN" sz="2400" dirty="0"/>
              <a:t> </a:t>
            </a:r>
            <a:r>
              <a:rPr lang="vi-VN" sz="2400" dirty="0" err="1"/>
              <a:t>Studio</a:t>
            </a:r>
            <a:r>
              <a:rPr lang="vi-VN" sz="2400" dirty="0"/>
              <a:t> </a:t>
            </a:r>
            <a:r>
              <a:rPr lang="vi-VN" sz="2400" dirty="0" err="1"/>
              <a:t>Code</a:t>
            </a:r>
            <a:r>
              <a:rPr lang="vi-VN" sz="2400" dirty="0"/>
              <a:t>.</a:t>
            </a:r>
            <a:br>
              <a:rPr lang="vi-VN" sz="2400" dirty="0"/>
            </a:br>
            <a:endParaRPr lang="vi-VN" sz="2400" dirty="0"/>
          </a:p>
        </p:txBody>
      </p:sp>
      <p:pic>
        <p:nvPicPr>
          <p:cNvPr id="7170" name="Picture 1">
            <a:extLst>
              <a:ext uri="{FF2B5EF4-FFF2-40B4-BE49-F238E27FC236}">
                <a16:creationId xmlns:a16="http://schemas.microsoft.com/office/drawing/2014/main" id="{476DBBE1-CC06-8697-254D-5E62E838AE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5557" y="3748783"/>
            <a:ext cx="5581650"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1" name="Picture 1">
            <a:extLst>
              <a:ext uri="{FF2B5EF4-FFF2-40B4-BE49-F238E27FC236}">
                <a16:creationId xmlns:a16="http://schemas.microsoft.com/office/drawing/2014/main" id="{167D5CE0-9D88-1174-2798-F72A6E086E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9154" y="1382018"/>
            <a:ext cx="5581650" cy="77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17671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2"/>
          <p:cNvGrpSpPr/>
          <p:nvPr/>
        </p:nvGrpSpPr>
        <p:grpSpPr>
          <a:xfrm>
            <a:off x="1168400" y="2815210"/>
            <a:ext cx="3653064" cy="1419134"/>
            <a:chOff x="0" y="-9525"/>
            <a:chExt cx="7306129" cy="2838268"/>
          </a:xfrm>
        </p:grpSpPr>
        <p:sp>
          <p:nvSpPr>
            <p:cNvPr id="3" name="TextBox 3"/>
            <p:cNvSpPr txBox="1"/>
            <p:nvPr/>
          </p:nvSpPr>
          <p:spPr>
            <a:xfrm>
              <a:off x="0" y="1135971"/>
              <a:ext cx="7306129" cy="1692772"/>
            </a:xfrm>
            <a:prstGeom prst="rect">
              <a:avLst/>
            </a:prstGeom>
          </p:spPr>
          <p:txBody>
            <a:bodyPr lIns="0" tIns="0" rIns="0" bIns="0" rtlCol="0" anchor="t">
              <a:spAutoFit/>
            </a:bodyPr>
            <a:lstStyle/>
            <a:p>
              <a:pPr>
                <a:lnSpc>
                  <a:spcPts val="6640"/>
                </a:lnSpc>
              </a:pPr>
              <a:r>
                <a:rPr lang="vi-VN" sz="5534" b="1" dirty="0">
                  <a:latin typeface="Roboto Bold"/>
                  <a:ea typeface="Roboto Bold"/>
                  <a:cs typeface="Roboto Bold"/>
                  <a:sym typeface="Roboto Bold"/>
                </a:rPr>
                <a:t>ĐỒ ÁN </a:t>
              </a:r>
              <a:endParaRPr lang="en-US" sz="5534" b="1" dirty="0">
                <a:latin typeface="Roboto Bold"/>
                <a:ea typeface="Roboto Bold"/>
                <a:cs typeface="Roboto Bold"/>
                <a:sym typeface="Roboto Bold"/>
              </a:endParaRPr>
            </a:p>
          </p:txBody>
        </p:sp>
        <p:sp>
          <p:nvSpPr>
            <p:cNvPr id="4" name="TextBox 4"/>
            <p:cNvSpPr txBox="1"/>
            <p:nvPr/>
          </p:nvSpPr>
          <p:spPr>
            <a:xfrm>
              <a:off x="0" y="-9525"/>
              <a:ext cx="7306129" cy="578364"/>
            </a:xfrm>
            <a:prstGeom prst="rect">
              <a:avLst/>
            </a:prstGeom>
          </p:spPr>
          <p:txBody>
            <a:bodyPr lIns="0" tIns="0" rIns="0" bIns="0" rtlCol="0" anchor="t">
              <a:spAutoFit/>
            </a:bodyPr>
            <a:lstStyle/>
            <a:p>
              <a:pPr>
                <a:lnSpc>
                  <a:spcPts val="2399"/>
                </a:lnSpc>
              </a:pPr>
              <a:r>
                <a:rPr lang="en-US" sz="1999" b="1" spc="59">
                  <a:solidFill>
                    <a:srgbClr val="FFBE40"/>
                  </a:solidFill>
                  <a:latin typeface="Roboto Bold"/>
                  <a:ea typeface="Roboto Bold"/>
                  <a:cs typeface="Roboto Bold"/>
                  <a:sym typeface="Roboto Bold"/>
                </a:rPr>
                <a:t>NỘI DUNG</a:t>
              </a:r>
            </a:p>
          </p:txBody>
        </p:sp>
      </p:grpSp>
      <p:grpSp>
        <p:nvGrpSpPr>
          <p:cNvPr id="5" name="Group 5"/>
          <p:cNvGrpSpPr/>
          <p:nvPr/>
        </p:nvGrpSpPr>
        <p:grpSpPr>
          <a:xfrm>
            <a:off x="6197600" y="2723662"/>
            <a:ext cx="5002213" cy="251159"/>
            <a:chOff x="0" y="-63077"/>
            <a:chExt cx="10004425" cy="502317"/>
          </a:xfrm>
        </p:grpSpPr>
        <p:grpSp>
          <p:nvGrpSpPr>
            <p:cNvPr id="6" name="Group 6"/>
            <p:cNvGrpSpPr/>
            <p:nvPr/>
          </p:nvGrpSpPr>
          <p:grpSpPr>
            <a:xfrm>
              <a:off x="0" y="112546"/>
              <a:ext cx="230414" cy="230414"/>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BE40"/>
              </a:solidFill>
            </p:spPr>
            <p:txBody>
              <a:bodyPr/>
              <a:lstStyle/>
              <a:p>
                <a:endParaRPr lang="en-US" sz="1200"/>
              </a:p>
            </p:txBody>
          </p:sp>
        </p:grpSp>
        <p:sp>
          <p:nvSpPr>
            <p:cNvPr id="8" name="TextBox 8"/>
            <p:cNvSpPr txBox="1"/>
            <p:nvPr/>
          </p:nvSpPr>
          <p:spPr>
            <a:xfrm>
              <a:off x="800556" y="-63077"/>
              <a:ext cx="9203869" cy="502317"/>
            </a:xfrm>
            <a:prstGeom prst="rect">
              <a:avLst/>
            </a:prstGeom>
          </p:spPr>
          <p:txBody>
            <a:bodyPr lIns="0" tIns="0" rIns="0" bIns="0" rtlCol="0" anchor="t">
              <a:spAutoFit/>
            </a:bodyPr>
            <a:lstStyle/>
            <a:p>
              <a:pPr>
                <a:lnSpc>
                  <a:spcPts val="2146"/>
                </a:lnSpc>
              </a:pPr>
              <a:r>
                <a:rPr lang="vi-VN" sz="1533" dirty="0">
                  <a:latin typeface="Roboto"/>
                  <a:ea typeface="Roboto"/>
                  <a:cs typeface="Roboto"/>
                  <a:sym typeface="Roboto"/>
                </a:rPr>
                <a:t>GIỚI THIỆU VỀ ĐỒ ÁN </a:t>
              </a:r>
              <a:endParaRPr lang="en-US" sz="1533" dirty="0">
                <a:latin typeface="Roboto"/>
                <a:ea typeface="Roboto"/>
                <a:cs typeface="Roboto"/>
                <a:sym typeface="Roboto"/>
              </a:endParaRPr>
            </a:p>
          </p:txBody>
        </p:sp>
      </p:grpSp>
      <p:grpSp>
        <p:nvGrpSpPr>
          <p:cNvPr id="9" name="Group 9"/>
          <p:cNvGrpSpPr/>
          <p:nvPr/>
        </p:nvGrpSpPr>
        <p:grpSpPr>
          <a:xfrm>
            <a:off x="6197600" y="3333262"/>
            <a:ext cx="5002213" cy="251159"/>
            <a:chOff x="0" y="-63077"/>
            <a:chExt cx="10004425" cy="502317"/>
          </a:xfrm>
        </p:grpSpPr>
        <p:grpSp>
          <p:nvGrpSpPr>
            <p:cNvPr id="10" name="Group 10"/>
            <p:cNvGrpSpPr/>
            <p:nvPr/>
          </p:nvGrpSpPr>
          <p:grpSpPr>
            <a:xfrm>
              <a:off x="0" y="112546"/>
              <a:ext cx="230414" cy="230414"/>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BE40"/>
              </a:solidFill>
            </p:spPr>
            <p:txBody>
              <a:bodyPr/>
              <a:lstStyle/>
              <a:p>
                <a:endParaRPr lang="en-US" sz="1200"/>
              </a:p>
            </p:txBody>
          </p:sp>
        </p:grpSp>
        <p:sp>
          <p:nvSpPr>
            <p:cNvPr id="12" name="TextBox 12"/>
            <p:cNvSpPr txBox="1"/>
            <p:nvPr/>
          </p:nvSpPr>
          <p:spPr>
            <a:xfrm>
              <a:off x="800556" y="-63077"/>
              <a:ext cx="9203869" cy="502317"/>
            </a:xfrm>
            <a:prstGeom prst="rect">
              <a:avLst/>
            </a:prstGeom>
          </p:spPr>
          <p:txBody>
            <a:bodyPr lIns="0" tIns="0" rIns="0" bIns="0" rtlCol="0" anchor="t">
              <a:spAutoFit/>
            </a:bodyPr>
            <a:lstStyle/>
            <a:p>
              <a:pPr>
                <a:lnSpc>
                  <a:spcPts val="2146"/>
                </a:lnSpc>
              </a:pPr>
              <a:r>
                <a:rPr lang="vi-VN" sz="1533" dirty="0">
                  <a:latin typeface="Roboto"/>
                  <a:ea typeface="Roboto"/>
                  <a:cs typeface="Roboto"/>
                  <a:sym typeface="Roboto"/>
                </a:rPr>
                <a:t>GIỚI THIỆU CÁC CÔNG CỤ XÂY DỤNG</a:t>
              </a:r>
              <a:endParaRPr lang="en-US" sz="1533" dirty="0">
                <a:latin typeface="Roboto"/>
                <a:ea typeface="Roboto"/>
                <a:cs typeface="Roboto"/>
                <a:sym typeface="Roboto"/>
              </a:endParaRPr>
            </a:p>
          </p:txBody>
        </p:sp>
      </p:grpSp>
      <p:grpSp>
        <p:nvGrpSpPr>
          <p:cNvPr id="13" name="Group 13"/>
          <p:cNvGrpSpPr/>
          <p:nvPr/>
        </p:nvGrpSpPr>
        <p:grpSpPr>
          <a:xfrm>
            <a:off x="6197600" y="3947223"/>
            <a:ext cx="5002213" cy="251159"/>
            <a:chOff x="0" y="-63077"/>
            <a:chExt cx="10004425" cy="502317"/>
          </a:xfrm>
        </p:grpSpPr>
        <p:grpSp>
          <p:nvGrpSpPr>
            <p:cNvPr id="14" name="Group 14"/>
            <p:cNvGrpSpPr/>
            <p:nvPr/>
          </p:nvGrpSpPr>
          <p:grpSpPr>
            <a:xfrm>
              <a:off x="0" y="112546"/>
              <a:ext cx="230414" cy="230414"/>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BE40"/>
              </a:solidFill>
            </p:spPr>
            <p:txBody>
              <a:bodyPr/>
              <a:lstStyle/>
              <a:p>
                <a:endParaRPr lang="en-US" sz="1200"/>
              </a:p>
            </p:txBody>
          </p:sp>
        </p:grpSp>
        <p:sp>
          <p:nvSpPr>
            <p:cNvPr id="16" name="TextBox 16"/>
            <p:cNvSpPr txBox="1"/>
            <p:nvPr/>
          </p:nvSpPr>
          <p:spPr>
            <a:xfrm>
              <a:off x="800556" y="-63077"/>
              <a:ext cx="9203869" cy="502317"/>
            </a:xfrm>
            <a:prstGeom prst="rect">
              <a:avLst/>
            </a:prstGeom>
          </p:spPr>
          <p:txBody>
            <a:bodyPr lIns="0" tIns="0" rIns="0" bIns="0" rtlCol="0" anchor="t">
              <a:spAutoFit/>
            </a:bodyPr>
            <a:lstStyle/>
            <a:p>
              <a:pPr>
                <a:lnSpc>
                  <a:spcPts val="2146"/>
                </a:lnSpc>
              </a:pPr>
              <a:r>
                <a:rPr lang="vi-VN" sz="1533" dirty="0">
                  <a:latin typeface="Roboto"/>
                  <a:ea typeface="Roboto"/>
                  <a:cs typeface="Roboto"/>
                  <a:sym typeface="Roboto"/>
                </a:rPr>
                <a:t>DEMO CẤU TRÚC </a:t>
              </a:r>
              <a:endParaRPr lang="en-US" sz="1533" dirty="0">
                <a:latin typeface="Roboto"/>
                <a:ea typeface="Roboto"/>
                <a:cs typeface="Roboto"/>
                <a:sym typeface="Roboto"/>
              </a:endParaRPr>
            </a:p>
          </p:txBody>
        </p:sp>
      </p:grpSp>
      <p:grpSp>
        <p:nvGrpSpPr>
          <p:cNvPr id="17" name="Group 17"/>
          <p:cNvGrpSpPr/>
          <p:nvPr/>
        </p:nvGrpSpPr>
        <p:grpSpPr>
          <a:xfrm>
            <a:off x="6197600" y="4556823"/>
            <a:ext cx="5002213" cy="251159"/>
            <a:chOff x="0" y="-63077"/>
            <a:chExt cx="10004425" cy="502317"/>
          </a:xfrm>
        </p:grpSpPr>
        <p:grpSp>
          <p:nvGrpSpPr>
            <p:cNvPr id="18" name="Group 18"/>
            <p:cNvGrpSpPr/>
            <p:nvPr/>
          </p:nvGrpSpPr>
          <p:grpSpPr>
            <a:xfrm>
              <a:off x="0" y="112546"/>
              <a:ext cx="230414" cy="230414"/>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BE40"/>
              </a:solidFill>
            </p:spPr>
            <p:txBody>
              <a:bodyPr/>
              <a:lstStyle/>
              <a:p>
                <a:endParaRPr lang="en-US" sz="1200"/>
              </a:p>
            </p:txBody>
          </p:sp>
        </p:grpSp>
        <p:sp>
          <p:nvSpPr>
            <p:cNvPr id="20" name="TextBox 20"/>
            <p:cNvSpPr txBox="1"/>
            <p:nvPr/>
          </p:nvSpPr>
          <p:spPr>
            <a:xfrm>
              <a:off x="800556" y="-63077"/>
              <a:ext cx="9203869" cy="502317"/>
            </a:xfrm>
            <a:prstGeom prst="rect">
              <a:avLst/>
            </a:prstGeom>
          </p:spPr>
          <p:txBody>
            <a:bodyPr lIns="0" tIns="0" rIns="0" bIns="0" rtlCol="0" anchor="t">
              <a:spAutoFit/>
            </a:bodyPr>
            <a:lstStyle/>
            <a:p>
              <a:pPr>
                <a:lnSpc>
                  <a:spcPts val="2146"/>
                </a:lnSpc>
              </a:pPr>
              <a:r>
                <a:rPr lang="vi-VN" sz="1533" dirty="0">
                  <a:latin typeface="Roboto"/>
                  <a:ea typeface="Roboto"/>
                  <a:cs typeface="Roboto"/>
                  <a:sym typeface="Roboto"/>
                </a:rPr>
                <a:t>TỔNG KẾT</a:t>
              </a:r>
              <a:endParaRPr lang="en-US" sz="1533" dirty="0">
                <a:latin typeface="Roboto"/>
                <a:ea typeface="Roboto"/>
                <a:cs typeface="Roboto"/>
                <a:sym typeface="Roboto"/>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A739C16-F16E-550E-1E97-EAE7718B269F}"/>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BABB95F-AB6A-DDAE-05DE-80D20D54D38D}"/>
              </a:ext>
            </a:extLst>
          </p:cNvPr>
          <p:cNvSpPr txBox="1"/>
          <p:nvPr/>
        </p:nvSpPr>
        <p:spPr>
          <a:xfrm>
            <a:off x="838199" y="1093788"/>
            <a:ext cx="10506455" cy="296720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8000" b="1" kern="1200">
                <a:solidFill>
                  <a:schemeClr val="tx1"/>
                </a:solidFill>
                <a:latin typeface="+mj-lt"/>
                <a:ea typeface="+mj-ea"/>
                <a:cs typeface="+mj-cs"/>
                <a:sym typeface="Roboto"/>
              </a:rPr>
              <a:t>DEMO CẤU TRÚC </a:t>
            </a:r>
          </a:p>
        </p:txBody>
      </p:sp>
      <p:sp>
        <p:nvSpPr>
          <p:cNvPr id="27" name="Rectangle 26">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04882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BF1762E-F697-9A6A-5CBB-46BD1969C92C}"/>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ADC83DA-F57D-2A9C-4FDB-9B5EBA633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8224702-B4F1-AB18-F13B-E57A58E60D49}"/>
              </a:ext>
            </a:extLst>
          </p:cNvPr>
          <p:cNvSpPr txBox="1"/>
          <p:nvPr/>
        </p:nvSpPr>
        <p:spPr>
          <a:xfrm>
            <a:off x="630936" y="640080"/>
            <a:ext cx="5348950" cy="148132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b="1" kern="1200" dirty="0">
                <a:solidFill>
                  <a:schemeClr val="tx1"/>
                </a:solidFill>
                <a:latin typeface="+mj-lt"/>
                <a:ea typeface="+mj-ea"/>
                <a:cs typeface="+mj-cs"/>
              </a:rPr>
              <a:t>DEMO CẤU TRÚC BACKEND</a:t>
            </a:r>
          </a:p>
        </p:txBody>
      </p:sp>
      <p:sp>
        <p:nvSpPr>
          <p:cNvPr id="15" name="sketch line">
            <a:extLst>
              <a:ext uri="{FF2B5EF4-FFF2-40B4-BE49-F238E27FC236}">
                <a16:creationId xmlns:a16="http://schemas.microsoft.com/office/drawing/2014/main" id="{B26ED739-E08C-0520-04D7-DC0E9A8F0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2">
            <a:extLst>
              <a:ext uri="{FF2B5EF4-FFF2-40B4-BE49-F238E27FC236}">
                <a16:creationId xmlns:a16="http://schemas.microsoft.com/office/drawing/2014/main" id="{1E25FB66-5593-C1A3-D4A9-B1347720E9A7}"/>
              </a:ext>
            </a:extLst>
          </p:cNvPr>
          <p:cNvSpPr>
            <a:spLocks noChangeArrowheads="1"/>
          </p:cNvSpPr>
          <p:nvPr/>
        </p:nvSpPr>
        <p:spPr bwMode="auto">
          <a:xfrm>
            <a:off x="630936" y="2660904"/>
            <a:ext cx="4818888" cy="354787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R="0" lvl="0" fontAlgn="base">
              <a:lnSpc>
                <a:spcPct val="90000"/>
              </a:lnSpc>
              <a:spcBef>
                <a:spcPct val="0"/>
              </a:spcBef>
              <a:spcAft>
                <a:spcPts val="600"/>
              </a:spcAft>
              <a:buClrTx/>
              <a:buSzTx/>
              <a:tabLst/>
            </a:pPr>
            <a:r>
              <a:rPr kumimoji="0" lang="en-US" altLang="vi-VN" sz="2200" b="0" i="0" u="none" strike="noStrike" cap="none" normalizeH="0" baseline="0" dirty="0" err="1">
                <a:ln>
                  <a:noFill/>
                </a:ln>
                <a:effectLst/>
              </a:rPr>
              <a:t>Dự</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án</a:t>
            </a:r>
            <a:r>
              <a:rPr kumimoji="0" lang="en-US" altLang="vi-VN" sz="2200" b="0" i="0" u="none" strike="noStrike" cap="none" normalizeH="0" baseline="0" dirty="0">
                <a:ln>
                  <a:noFill/>
                </a:ln>
                <a:effectLst/>
              </a:rPr>
              <a:t> backend </a:t>
            </a:r>
            <a:r>
              <a:rPr kumimoji="0" lang="en-US" altLang="vi-VN" sz="2200" b="0" i="0" u="none" strike="noStrike" cap="none" normalizeH="0" baseline="0" dirty="0" err="1">
                <a:ln>
                  <a:noFill/>
                </a:ln>
                <a:effectLst/>
              </a:rPr>
              <a:t>được</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nhóm</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xây</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dựng</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bằng</a:t>
            </a:r>
            <a:r>
              <a:rPr kumimoji="0" lang="en-US" altLang="vi-VN" sz="2200" b="0" i="0" u="none" strike="noStrike" cap="none" normalizeH="0" baseline="0" dirty="0">
                <a:ln>
                  <a:noFill/>
                </a:ln>
                <a:effectLst/>
              </a:rPr>
              <a:t> </a:t>
            </a:r>
            <a:r>
              <a:rPr kumimoji="0" lang="en-US" altLang="vi-VN" sz="2200" b="1" i="0" u="none" strike="noStrike" cap="none" normalizeH="0" baseline="0" dirty="0" err="1">
                <a:ln>
                  <a:noFill/>
                </a:ln>
                <a:effectLst/>
              </a:rPr>
              <a:t>NestJS</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một</a:t>
            </a:r>
            <a:r>
              <a:rPr kumimoji="0" lang="en-US" altLang="vi-VN" sz="2200" b="0" i="0" u="none" strike="noStrike" cap="none" normalizeH="0" baseline="0" dirty="0">
                <a:ln>
                  <a:noFill/>
                </a:ln>
                <a:effectLst/>
              </a:rPr>
              <a:t> framework </a:t>
            </a:r>
            <a:r>
              <a:rPr kumimoji="0" lang="en-US" altLang="vi-VN" sz="2200" b="0" i="0" u="none" strike="noStrike" cap="none" normalizeH="0" baseline="0" dirty="0" err="1">
                <a:ln>
                  <a:noFill/>
                </a:ln>
                <a:effectLst/>
              </a:rPr>
              <a:t>mạnh</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mẽ</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trên</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nền</a:t>
            </a:r>
            <a:r>
              <a:rPr kumimoji="0" lang="en-US" altLang="vi-VN" sz="2200" b="0" i="0" u="none" strike="noStrike" cap="none" normalizeH="0" baseline="0" dirty="0">
                <a:ln>
                  <a:noFill/>
                </a:ln>
                <a:effectLst/>
              </a:rPr>
              <a:t> </a:t>
            </a:r>
            <a:r>
              <a:rPr kumimoji="0" lang="en-US" altLang="vi-VN" sz="2200" b="1" i="0" u="none" strike="noStrike" cap="none" normalizeH="0" baseline="0" dirty="0">
                <a:ln>
                  <a:noFill/>
                </a:ln>
                <a:effectLst/>
              </a:rPr>
              <a:t>Node.js</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giúp</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tổ</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chức</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mã</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nguồn</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rõ</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ràng</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theo</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kiến</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trúc</a:t>
            </a:r>
            <a:r>
              <a:rPr kumimoji="0" lang="en-US" altLang="vi-VN" sz="2200" b="0" i="0" u="none" strike="noStrike" cap="none" normalizeH="0" baseline="0" dirty="0">
                <a:ln>
                  <a:noFill/>
                </a:ln>
                <a:effectLst/>
              </a:rPr>
              <a:t> module </a:t>
            </a:r>
            <a:r>
              <a:rPr kumimoji="0" lang="en-US" altLang="vi-VN" sz="2200" b="0" i="0" u="none" strike="noStrike" cap="none" normalizeH="0" baseline="0" dirty="0" err="1">
                <a:ln>
                  <a:noFill/>
                </a:ln>
                <a:effectLst/>
              </a:rPr>
              <a:t>hóa</a:t>
            </a:r>
            <a:r>
              <a:rPr kumimoji="0" lang="en-US" altLang="vi-VN" sz="2200" b="0" i="0" u="none" strike="noStrike" cap="none" normalizeH="0" baseline="0" dirty="0">
                <a:ln>
                  <a:noFill/>
                </a:ln>
                <a:effectLst/>
              </a:rPr>
              <a:t>. Trong </a:t>
            </a:r>
            <a:r>
              <a:rPr kumimoji="0" lang="en-US" altLang="vi-VN" sz="2200" b="0" i="0" u="none" strike="noStrike" cap="none" normalizeH="0" baseline="0" dirty="0" err="1">
                <a:ln>
                  <a:noFill/>
                </a:ln>
                <a:effectLst/>
              </a:rPr>
              <a:t>thư</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mục</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chính</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src</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nhóm</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tổ</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chức</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thành</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nhiều</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phần</a:t>
            </a:r>
            <a:r>
              <a:rPr kumimoji="0" lang="en-US" altLang="vi-VN" sz="2200" b="0" i="0" u="none" strike="noStrike" cap="none" normalizeH="0" baseline="0" dirty="0">
                <a:ln>
                  <a:noFill/>
                </a:ln>
                <a:effectLst/>
              </a:rPr>
              <a:t> </a:t>
            </a:r>
            <a:r>
              <a:rPr kumimoji="0" lang="en-US" altLang="vi-VN" sz="2200" b="0" i="0" u="none" strike="noStrike" cap="none" normalizeH="0" baseline="0" dirty="0" err="1">
                <a:ln>
                  <a:noFill/>
                </a:ln>
                <a:effectLst/>
              </a:rPr>
              <a:t>như</a:t>
            </a:r>
            <a:r>
              <a:rPr kumimoji="0" lang="en-US" altLang="vi-VN" sz="2200" b="0" i="0" u="none" strike="noStrike" cap="none" normalizeH="0" baseline="0" dirty="0">
                <a:ln>
                  <a:noFill/>
                </a:ln>
                <a:effectLst/>
              </a:rPr>
              <a:t> sites, interfaces, seed. </a:t>
            </a:r>
          </a:p>
        </p:txBody>
      </p:sp>
      <p:pic>
        <p:nvPicPr>
          <p:cNvPr id="6" name="Picture 5">
            <a:extLst>
              <a:ext uri="{FF2B5EF4-FFF2-40B4-BE49-F238E27FC236}">
                <a16:creationId xmlns:a16="http://schemas.microsoft.com/office/drawing/2014/main" id="{31A27A9A-5979-ABC7-27F0-0C6B949F1CE7}"/>
              </a:ext>
            </a:extLst>
          </p:cNvPr>
          <p:cNvPicPr>
            <a:picLocks noChangeAspect="1"/>
          </p:cNvPicPr>
          <p:nvPr/>
        </p:nvPicPr>
        <p:blipFill>
          <a:blip r:embed="rId2"/>
          <a:stretch>
            <a:fillRect/>
          </a:stretch>
        </p:blipFill>
        <p:spPr>
          <a:xfrm>
            <a:off x="9176539" y="915852"/>
            <a:ext cx="2384525" cy="5577840"/>
          </a:xfrm>
          <a:prstGeom prst="rect">
            <a:avLst/>
          </a:prstGeom>
        </p:spPr>
      </p:pic>
    </p:spTree>
    <p:extLst>
      <p:ext uri="{BB962C8B-B14F-4D97-AF65-F5344CB8AC3E}">
        <p14:creationId xmlns:p14="http://schemas.microsoft.com/office/powerpoint/2010/main" val="41296347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CCD1EBD-FCCC-E1D0-08E7-0EBFDFB5FD47}"/>
              </a:ext>
            </a:extLst>
          </p:cNvPr>
          <p:cNvSpPr txBox="1"/>
          <p:nvPr/>
        </p:nvSpPr>
        <p:spPr>
          <a:xfrm>
            <a:off x="630936" y="640080"/>
            <a:ext cx="5363464" cy="148132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b="1" kern="1200" dirty="0">
                <a:solidFill>
                  <a:schemeClr val="tx1"/>
                </a:solidFill>
                <a:latin typeface="+mj-lt"/>
                <a:ea typeface="+mj-ea"/>
                <a:cs typeface="+mj-cs"/>
              </a:rPr>
              <a:t>DEMO CẤU TRÚC BACKEND</a:t>
            </a:r>
          </a:p>
        </p:txBody>
      </p:sp>
      <p:sp>
        <p:nvSpPr>
          <p:cNvPr id="15"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73248F05-15DC-7F1F-E532-C5F2E37004FB}"/>
              </a:ext>
            </a:extLst>
          </p:cNvPr>
          <p:cNvPicPr>
            <a:picLocks noChangeAspect="1"/>
          </p:cNvPicPr>
          <p:nvPr/>
        </p:nvPicPr>
        <p:blipFill>
          <a:blip r:embed="rId2"/>
          <a:stretch>
            <a:fillRect/>
          </a:stretch>
        </p:blipFill>
        <p:spPr>
          <a:xfrm>
            <a:off x="8636000" y="-39183"/>
            <a:ext cx="3502593" cy="6858000"/>
          </a:xfrm>
          <a:prstGeom prst="rect">
            <a:avLst/>
          </a:prstGeom>
        </p:spPr>
      </p:pic>
      <p:sp>
        <p:nvSpPr>
          <p:cNvPr id="14" name="Rectangle 7">
            <a:extLst>
              <a:ext uri="{FF2B5EF4-FFF2-40B4-BE49-F238E27FC236}">
                <a16:creationId xmlns:a16="http://schemas.microsoft.com/office/drawing/2014/main" id="{A2E912EE-579C-0EB0-33D7-7CFFB068FF76}"/>
              </a:ext>
            </a:extLst>
          </p:cNvPr>
          <p:cNvSpPr>
            <a:spLocks noChangeArrowheads="1"/>
          </p:cNvSpPr>
          <p:nvPr/>
        </p:nvSpPr>
        <p:spPr bwMode="auto">
          <a:xfrm>
            <a:off x="275771" y="2742199"/>
            <a:ext cx="8505371"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200" b="0" i="0" u="none" strike="noStrike" cap="none" normalizeH="0" baseline="0" dirty="0">
                <a:ln>
                  <a:noFill/>
                </a:ln>
                <a:solidFill>
                  <a:schemeClr val="tx1"/>
                </a:solidFill>
                <a:effectLst/>
                <a:latin typeface="Arial" panose="020B0604020202020204" pitchFamily="34" charset="0"/>
              </a:rPr>
              <a:t>Trong đó, </a:t>
            </a:r>
            <a:r>
              <a:rPr kumimoji="0" lang="vi-VN" altLang="vi-VN" sz="2200" b="1" i="0" u="none" strike="noStrike" cap="none" normalizeH="0" baseline="0" dirty="0">
                <a:ln>
                  <a:noFill/>
                </a:ln>
                <a:solidFill>
                  <a:schemeClr val="tx1"/>
                </a:solidFill>
                <a:effectLst/>
                <a:latin typeface="Arial" panose="020B0604020202020204" pitchFamily="34" charset="0"/>
              </a:rPr>
              <a:t>thư mục </a:t>
            </a:r>
            <a:r>
              <a:rPr kumimoji="0" lang="vi-VN" altLang="vi-VN" sz="2200" b="1" i="0" u="none" strike="noStrike" cap="none" normalizeH="0" baseline="0" dirty="0" err="1">
                <a:ln>
                  <a:noFill/>
                </a:ln>
                <a:solidFill>
                  <a:schemeClr val="tx1"/>
                </a:solidFill>
                <a:effectLst/>
                <a:latin typeface="Arial Unicode MS"/>
              </a:rPr>
              <a:t>sites</a:t>
            </a:r>
            <a:r>
              <a:rPr kumimoji="0" lang="vi-VN" altLang="vi-VN" sz="2200" b="1" i="0" u="none" strike="noStrike" cap="none" normalizeH="0" baseline="0" dirty="0">
                <a:ln>
                  <a:noFill/>
                </a:ln>
                <a:solidFill>
                  <a:schemeClr val="tx1"/>
                </a:solidFill>
                <a:effectLst/>
              </a:rPr>
              <a:t> là </a:t>
            </a:r>
            <a:r>
              <a:rPr kumimoji="0" lang="vi-VN" altLang="vi-VN" sz="2200" b="1" i="0" u="none" strike="noStrike" cap="none" normalizeH="0" baseline="0" dirty="0" err="1">
                <a:ln>
                  <a:noFill/>
                </a:ln>
                <a:solidFill>
                  <a:schemeClr val="tx1"/>
                </a:solidFill>
                <a:effectLst/>
              </a:rPr>
              <a:t>module</a:t>
            </a:r>
            <a:r>
              <a:rPr kumimoji="0" lang="vi-VN" altLang="vi-VN" sz="2200" b="1" i="0" u="none" strike="noStrike" cap="none" normalizeH="0" baseline="0" dirty="0">
                <a:ln>
                  <a:noFill/>
                </a:ln>
                <a:solidFill>
                  <a:schemeClr val="tx1"/>
                </a:solidFill>
                <a:effectLst/>
              </a:rPr>
              <a:t> quan trọng nhất</a:t>
            </a:r>
            <a:r>
              <a:rPr kumimoji="0" lang="vi-VN" altLang="vi-VN" sz="2200" b="0" i="0" u="none" strike="noStrike" cap="none" normalizeH="0" baseline="0" dirty="0">
                <a:ln>
                  <a:noFill/>
                </a:ln>
                <a:solidFill>
                  <a:schemeClr val="tx1"/>
                </a:solidFill>
                <a:effectLst/>
                <a:latin typeface="Arial" panose="020B0604020202020204" pitchFamily="34" charset="0"/>
              </a:rPr>
              <a:t>, chịu trách nhiệm xử lý dữ liệu liên quan đến các địa điểm di sản. Bên trong </a:t>
            </a:r>
            <a:r>
              <a:rPr kumimoji="0" lang="vi-VN" altLang="vi-VN" sz="2200" b="0" i="0" u="none" strike="noStrike" cap="none" normalizeH="0" baseline="0" dirty="0" err="1">
                <a:ln>
                  <a:noFill/>
                </a:ln>
                <a:solidFill>
                  <a:schemeClr val="tx1"/>
                </a:solidFill>
                <a:effectLst/>
                <a:latin typeface="Arial Unicode MS"/>
              </a:rPr>
              <a:t>sites</a:t>
            </a:r>
            <a:r>
              <a:rPr kumimoji="0" lang="vi-VN" altLang="vi-VN" sz="2200" b="0" i="0" u="none" strike="noStrike" cap="none" normalizeH="0" baseline="0" dirty="0">
                <a:ln>
                  <a:noFill/>
                </a:ln>
                <a:solidFill>
                  <a:schemeClr val="tx1"/>
                </a:solidFill>
                <a:effectLst/>
              </a:rPr>
              <a:t>, có các tệp như:</a:t>
            </a:r>
            <a:endParaRPr kumimoji="0" lang="vi-VN" altLang="vi-VN"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200" b="1" i="0" u="none" strike="noStrike" cap="none" normalizeH="0" baseline="0" dirty="0" err="1">
                <a:ln>
                  <a:noFill/>
                </a:ln>
                <a:solidFill>
                  <a:schemeClr val="tx1"/>
                </a:solidFill>
                <a:effectLst/>
                <a:latin typeface="Arial Unicode MS"/>
              </a:rPr>
              <a:t>sites.controller.ts</a:t>
            </a:r>
            <a:r>
              <a:rPr kumimoji="0" lang="vi-VN" altLang="vi-VN" sz="2200" b="1" i="0" u="none" strike="noStrike" cap="none" normalizeH="0" baseline="0" dirty="0">
                <a:ln>
                  <a:noFill/>
                </a:ln>
                <a:solidFill>
                  <a:schemeClr val="tx1"/>
                </a:solidFill>
                <a:effectLst/>
              </a:rPr>
              <a:t>: </a:t>
            </a:r>
            <a:r>
              <a:rPr kumimoji="0" lang="vi-VN" altLang="vi-VN" sz="2200" b="0" i="0" u="none" strike="noStrike" cap="none" normalizeH="0" baseline="0" dirty="0">
                <a:ln>
                  <a:noFill/>
                </a:ln>
                <a:solidFill>
                  <a:schemeClr val="tx1"/>
                </a:solidFill>
                <a:effectLst/>
              </a:rPr>
              <a:t>Tiếp nhận và xử lý các yêu cầu HTTP từ phía </a:t>
            </a:r>
            <a:r>
              <a:rPr kumimoji="0" lang="vi-VN" altLang="vi-VN" sz="2200" b="0" i="0" u="none" strike="noStrike" cap="none" normalizeH="0" baseline="0" dirty="0" err="1">
                <a:ln>
                  <a:noFill/>
                </a:ln>
                <a:solidFill>
                  <a:schemeClr val="tx1"/>
                </a:solidFill>
                <a:effectLst/>
              </a:rPr>
              <a:t>frontend</a:t>
            </a:r>
            <a:r>
              <a:rPr kumimoji="0" lang="vi-VN" altLang="vi-VN" sz="2200" b="0" i="0" u="none" strike="noStrike" cap="none" normalizeH="0" baseline="0" dirty="0">
                <a:ln>
                  <a:noFill/>
                </a:ln>
                <a:solidFill>
                  <a:schemeClr val="tx1"/>
                </a:solidFill>
                <a:effectLst/>
              </a:rPr>
              <a:t>.</a:t>
            </a:r>
            <a:endParaRPr kumimoji="0" lang="vi-VN" altLang="vi-VN"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200" b="1" i="0" u="none" strike="noStrike" cap="none" normalizeH="0" baseline="0" dirty="0" err="1">
                <a:ln>
                  <a:noFill/>
                </a:ln>
                <a:solidFill>
                  <a:schemeClr val="tx1"/>
                </a:solidFill>
                <a:effectLst/>
                <a:latin typeface="Arial Unicode MS"/>
              </a:rPr>
              <a:t>sites.service.ts</a:t>
            </a:r>
            <a:r>
              <a:rPr kumimoji="0" lang="vi-VN" altLang="vi-VN" sz="2200" b="1" i="0" u="none" strike="noStrike" cap="none" normalizeH="0" baseline="0" dirty="0">
                <a:ln>
                  <a:noFill/>
                </a:ln>
                <a:solidFill>
                  <a:schemeClr val="tx1"/>
                </a:solidFill>
                <a:effectLst/>
              </a:rPr>
              <a:t>: </a:t>
            </a:r>
            <a:r>
              <a:rPr kumimoji="0" lang="vi-VN" altLang="vi-VN" sz="2200" b="0" i="0" u="none" strike="noStrike" cap="none" normalizeH="0" baseline="0" dirty="0">
                <a:ln>
                  <a:noFill/>
                </a:ln>
                <a:solidFill>
                  <a:schemeClr val="tx1"/>
                </a:solidFill>
                <a:effectLst/>
              </a:rPr>
              <a:t>Chứa </a:t>
            </a:r>
            <a:r>
              <a:rPr kumimoji="0" lang="vi-VN" altLang="vi-VN" sz="2200" b="0" i="0" u="none" strike="noStrike" cap="none" normalizeH="0" baseline="0" dirty="0" err="1">
                <a:ln>
                  <a:noFill/>
                </a:ln>
                <a:solidFill>
                  <a:schemeClr val="tx1"/>
                </a:solidFill>
                <a:effectLst/>
              </a:rPr>
              <a:t>logic</a:t>
            </a:r>
            <a:r>
              <a:rPr kumimoji="0" lang="vi-VN" altLang="vi-VN" sz="2200" b="0" i="0" u="none" strike="noStrike" cap="none" normalizeH="0" baseline="0" dirty="0">
                <a:ln>
                  <a:noFill/>
                </a:ln>
                <a:solidFill>
                  <a:schemeClr val="tx1"/>
                </a:solidFill>
                <a:effectLst/>
              </a:rPr>
              <a:t> nghiệp vụ, kết nối và thao tác dữ liệu từ </a:t>
            </a:r>
            <a:r>
              <a:rPr kumimoji="0" lang="vi-VN" altLang="vi-VN" sz="2200" b="0" i="0" u="none" strike="noStrike" cap="none" normalizeH="0" baseline="0" dirty="0" err="1">
                <a:ln>
                  <a:noFill/>
                </a:ln>
                <a:solidFill>
                  <a:schemeClr val="tx1"/>
                </a:solidFill>
                <a:effectLst/>
              </a:rPr>
              <a:t>MongoDB</a:t>
            </a:r>
            <a:r>
              <a:rPr kumimoji="0" lang="vi-VN" altLang="vi-VN" sz="2200" b="0" i="0" u="none" strike="noStrike" cap="none" normalizeH="0" baseline="0" dirty="0">
                <a:ln>
                  <a:noFill/>
                </a:ln>
                <a:solidFill>
                  <a:schemeClr val="tx1"/>
                </a:solidFill>
                <a:effectLst/>
              </a:rPr>
              <a:t>.</a:t>
            </a:r>
            <a:endParaRPr kumimoji="0" lang="vi-VN" altLang="vi-VN"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200" b="1" i="0" u="none" strike="noStrike" cap="none" normalizeH="0" baseline="0" dirty="0" err="1">
                <a:ln>
                  <a:noFill/>
                </a:ln>
                <a:solidFill>
                  <a:schemeClr val="tx1"/>
                </a:solidFill>
                <a:effectLst/>
                <a:latin typeface="Arial Unicode MS"/>
              </a:rPr>
              <a:t>schemas</a:t>
            </a:r>
            <a:r>
              <a:rPr kumimoji="0" lang="vi-VN" altLang="vi-VN" sz="2200" b="1" i="0" u="none" strike="noStrike" cap="none" normalizeH="0" baseline="0" dirty="0">
                <a:ln>
                  <a:noFill/>
                </a:ln>
                <a:solidFill>
                  <a:schemeClr val="tx1"/>
                </a:solidFill>
                <a:effectLst/>
                <a:latin typeface="Arial Unicode MS"/>
              </a:rPr>
              <a:t>/</a:t>
            </a:r>
            <a:r>
              <a:rPr kumimoji="0" lang="vi-VN" altLang="vi-VN" sz="2200" b="1" i="0" u="none" strike="noStrike" cap="none" normalizeH="0" baseline="0" dirty="0" err="1">
                <a:ln>
                  <a:noFill/>
                </a:ln>
                <a:solidFill>
                  <a:schemeClr val="tx1"/>
                </a:solidFill>
                <a:effectLst/>
                <a:latin typeface="Arial Unicode MS"/>
              </a:rPr>
              <a:t>site.schema.ts</a:t>
            </a:r>
            <a:r>
              <a:rPr kumimoji="0" lang="vi-VN" altLang="vi-VN" sz="2200" b="1" i="0" u="none" strike="noStrike" cap="none" normalizeH="0" baseline="0" dirty="0">
                <a:ln>
                  <a:noFill/>
                </a:ln>
                <a:solidFill>
                  <a:schemeClr val="tx1"/>
                </a:solidFill>
                <a:effectLst/>
              </a:rPr>
              <a:t>: </a:t>
            </a:r>
            <a:r>
              <a:rPr kumimoji="0" lang="vi-VN" altLang="vi-VN" sz="2200" b="0" i="0" u="none" strike="noStrike" cap="none" normalizeH="0" baseline="0" dirty="0">
                <a:ln>
                  <a:noFill/>
                </a:ln>
                <a:solidFill>
                  <a:schemeClr val="tx1"/>
                </a:solidFill>
                <a:effectLst/>
              </a:rPr>
              <a:t>Định nghĩa cấu trúc dữ liệu địa điểm bằng thư viện </a:t>
            </a:r>
            <a:r>
              <a:rPr kumimoji="0" lang="vi-VN" altLang="vi-VN" sz="2200" i="0" u="none" strike="noStrike" cap="none" normalizeH="0" baseline="0" dirty="0" err="1">
                <a:ln>
                  <a:noFill/>
                </a:ln>
                <a:solidFill>
                  <a:schemeClr val="tx1"/>
                </a:solidFill>
                <a:effectLst/>
                <a:latin typeface="Arial" panose="020B0604020202020204" pitchFamily="34" charset="0"/>
              </a:rPr>
              <a:t>Mongoose</a:t>
            </a:r>
            <a:r>
              <a:rPr kumimoji="0" lang="vi-VN" altLang="vi-VN" sz="22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200" b="1" i="0" u="none" strike="noStrike" cap="none" normalizeH="0" baseline="0" dirty="0" err="1">
                <a:ln>
                  <a:noFill/>
                </a:ln>
                <a:solidFill>
                  <a:schemeClr val="tx1"/>
                </a:solidFill>
                <a:effectLst/>
                <a:latin typeface="Arial Unicode MS"/>
              </a:rPr>
              <a:t>sites.module.ts</a:t>
            </a:r>
            <a:r>
              <a:rPr kumimoji="0" lang="vi-VN" altLang="vi-VN" sz="2200" b="1" i="0" u="none" strike="noStrike" cap="none" normalizeH="0" baseline="0" dirty="0">
                <a:ln>
                  <a:noFill/>
                </a:ln>
                <a:solidFill>
                  <a:schemeClr val="tx1"/>
                </a:solidFill>
                <a:effectLst/>
              </a:rPr>
              <a:t>: </a:t>
            </a:r>
            <a:r>
              <a:rPr kumimoji="0" lang="vi-VN" altLang="vi-VN" sz="2200" b="0" i="0" u="none" strike="noStrike" cap="none" normalizeH="0" baseline="0" dirty="0">
                <a:ln>
                  <a:noFill/>
                </a:ln>
                <a:solidFill>
                  <a:schemeClr val="tx1"/>
                </a:solidFill>
                <a:effectLst/>
              </a:rPr>
              <a:t>Khai báo </a:t>
            </a:r>
            <a:r>
              <a:rPr kumimoji="0" lang="vi-VN" altLang="vi-VN" sz="2200" b="0" i="0" u="none" strike="noStrike" cap="none" normalizeH="0" baseline="0" dirty="0" err="1">
                <a:ln>
                  <a:noFill/>
                </a:ln>
                <a:solidFill>
                  <a:schemeClr val="tx1"/>
                </a:solidFill>
                <a:effectLst/>
              </a:rPr>
              <a:t>module</a:t>
            </a:r>
            <a:r>
              <a:rPr kumimoji="0" lang="vi-VN" altLang="vi-VN" sz="2200" b="0" i="0" u="none" strike="noStrike" cap="none" normalizeH="0" baseline="0" dirty="0">
                <a:ln>
                  <a:noFill/>
                </a:ln>
                <a:solidFill>
                  <a:schemeClr val="tx1"/>
                </a:solidFill>
                <a:effectLst/>
              </a:rPr>
              <a:t> với </a:t>
            </a:r>
            <a:r>
              <a:rPr kumimoji="0" lang="vi-VN" altLang="vi-VN" sz="2200" b="0" i="0" u="none" strike="noStrike" cap="none" normalizeH="0" baseline="0" dirty="0" err="1">
                <a:ln>
                  <a:noFill/>
                </a:ln>
                <a:solidFill>
                  <a:schemeClr val="tx1"/>
                </a:solidFill>
                <a:effectLst/>
              </a:rPr>
              <a:t>NestJS</a:t>
            </a:r>
            <a:r>
              <a:rPr kumimoji="0" lang="vi-VN" altLang="vi-VN" sz="2200" b="0" i="0" u="none" strike="noStrike" cap="none" normalizeH="0" baseline="0" dirty="0">
                <a:ln>
                  <a:noFill/>
                </a:ln>
                <a:solidFill>
                  <a:schemeClr val="tx1"/>
                </a:solidFill>
                <a:effectLst/>
              </a:rPr>
              <a:t> để hệ thống nhận diện được.</a:t>
            </a:r>
            <a:endParaRPr kumimoji="0" lang="vi-VN" altLang="vi-VN"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2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320100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EBB6936-535B-D0BC-CFE0-84B57F8BC2FA}"/>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4FAA3F5-5FEE-32EE-7D5D-403DDB0B1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4B4C8A6-6A4E-4EC3-4602-736912DE3ABF}"/>
              </a:ext>
            </a:extLst>
          </p:cNvPr>
          <p:cNvSpPr txBox="1"/>
          <p:nvPr/>
        </p:nvSpPr>
        <p:spPr>
          <a:xfrm>
            <a:off x="630936" y="640080"/>
            <a:ext cx="5363464" cy="148132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b="1" kern="1200" dirty="0">
                <a:solidFill>
                  <a:schemeClr val="tx1"/>
                </a:solidFill>
                <a:latin typeface="+mj-lt"/>
                <a:ea typeface="+mj-ea"/>
                <a:cs typeface="+mj-cs"/>
              </a:rPr>
              <a:t>DEMO CẤU TRÚC</a:t>
            </a:r>
            <a:r>
              <a:rPr lang="en-US" sz="5000" b="1" dirty="0">
                <a:latin typeface="+mj-lt"/>
                <a:ea typeface="+mj-ea"/>
                <a:cs typeface="+mj-cs"/>
              </a:rPr>
              <a:t> BACKEND</a:t>
            </a:r>
            <a:endParaRPr lang="en-US" sz="5000" b="1"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5BE6676F-5CDE-2AA7-6ABC-D6F8CF3BA7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E406511-8D2E-846B-6EE0-E3AF63389653}"/>
              </a:ext>
            </a:extLst>
          </p:cNvPr>
          <p:cNvPicPr>
            <a:picLocks noChangeAspect="1"/>
          </p:cNvPicPr>
          <p:nvPr/>
        </p:nvPicPr>
        <p:blipFill>
          <a:blip r:embed="rId2"/>
          <a:stretch>
            <a:fillRect/>
          </a:stretch>
        </p:blipFill>
        <p:spPr>
          <a:xfrm>
            <a:off x="8576512" y="-1"/>
            <a:ext cx="3129403" cy="6858001"/>
          </a:xfrm>
          <a:prstGeom prst="rect">
            <a:avLst/>
          </a:prstGeom>
        </p:spPr>
      </p:pic>
      <p:sp>
        <p:nvSpPr>
          <p:cNvPr id="7" name="Rectangle 4">
            <a:extLst>
              <a:ext uri="{FF2B5EF4-FFF2-40B4-BE49-F238E27FC236}">
                <a16:creationId xmlns:a16="http://schemas.microsoft.com/office/drawing/2014/main" id="{EFD6110F-8125-F22F-C345-8E08EEB0A754}"/>
              </a:ext>
            </a:extLst>
          </p:cNvPr>
          <p:cNvSpPr>
            <a:spLocks noChangeArrowheads="1"/>
          </p:cNvSpPr>
          <p:nvPr/>
        </p:nvSpPr>
        <p:spPr bwMode="auto">
          <a:xfrm>
            <a:off x="274340" y="3385334"/>
            <a:ext cx="7011116"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400" b="0" i="0" u="none" strike="noStrike" cap="none" normalizeH="0" baseline="0" dirty="0">
                <a:ln>
                  <a:noFill/>
                </a:ln>
                <a:solidFill>
                  <a:schemeClr val="tx1"/>
                </a:solidFill>
                <a:effectLst/>
                <a:latin typeface="Arial" panose="020B0604020202020204" pitchFamily="34" charset="0"/>
              </a:rPr>
              <a:t>Thư mục </a:t>
            </a:r>
            <a:r>
              <a:rPr kumimoji="0" lang="vi-VN" altLang="vi-VN" sz="2400" b="0" i="0" u="none" strike="noStrike" cap="none" normalizeH="0" baseline="0" dirty="0" err="1">
                <a:ln>
                  <a:noFill/>
                </a:ln>
                <a:solidFill>
                  <a:schemeClr val="tx1"/>
                </a:solidFill>
                <a:effectLst/>
                <a:latin typeface="Arial Unicode MS"/>
              </a:rPr>
              <a:t>seed</a:t>
            </a:r>
            <a:r>
              <a:rPr kumimoji="0" lang="vi-VN" altLang="vi-VN" sz="2400" b="0" i="0" u="none" strike="noStrike" cap="none" normalizeH="0" baseline="0" dirty="0">
                <a:ln>
                  <a:noFill/>
                </a:ln>
                <a:solidFill>
                  <a:schemeClr val="tx1"/>
                </a:solidFill>
                <a:effectLst/>
              </a:rPr>
              <a:t> được dùng để khởi tạo dữ liệu mẫu, còn </a:t>
            </a:r>
            <a:r>
              <a:rPr kumimoji="0" lang="vi-VN" altLang="vi-VN" sz="2400" b="0" i="0" u="none" strike="noStrike" cap="none" normalizeH="0" baseline="0" dirty="0" err="1">
                <a:ln>
                  <a:noFill/>
                </a:ln>
                <a:solidFill>
                  <a:schemeClr val="tx1"/>
                </a:solidFill>
                <a:effectLst/>
                <a:latin typeface="Arial Unicode MS"/>
              </a:rPr>
              <a:t>interfaces</a:t>
            </a:r>
            <a:r>
              <a:rPr kumimoji="0" lang="vi-VN" altLang="vi-VN" sz="2400" b="0" i="0" u="none" strike="noStrike" cap="none" normalizeH="0" baseline="0" dirty="0">
                <a:ln>
                  <a:noFill/>
                </a:ln>
                <a:solidFill>
                  <a:schemeClr val="tx1"/>
                </a:solidFill>
                <a:effectLst/>
              </a:rPr>
              <a:t> giúp định nghĩa kiểu dữ liệu rõ ràng hơn trong quá trình phát triển. Nhờ cấu trúc này, hệ thống </a:t>
            </a:r>
            <a:r>
              <a:rPr kumimoji="0" lang="vi-VN" altLang="vi-VN" sz="2400" b="0" i="0" u="none" strike="noStrike" cap="none" normalizeH="0" baseline="0" dirty="0" err="1">
                <a:ln>
                  <a:noFill/>
                </a:ln>
                <a:solidFill>
                  <a:schemeClr val="tx1"/>
                </a:solidFill>
                <a:effectLst/>
              </a:rPr>
              <a:t>backend</a:t>
            </a:r>
            <a:r>
              <a:rPr kumimoji="0" lang="vi-VN" altLang="vi-VN" sz="2400" b="0" i="0" u="none" strike="noStrike" cap="none" normalizeH="0" baseline="0" dirty="0">
                <a:ln>
                  <a:noFill/>
                </a:ln>
                <a:solidFill>
                  <a:schemeClr val="tx1"/>
                </a:solidFill>
                <a:effectLst/>
              </a:rPr>
              <a:t> của nhóm dễ dàng mở rộng, bảo trì và tích hợp với </a:t>
            </a:r>
            <a:r>
              <a:rPr kumimoji="0" lang="vi-VN" altLang="vi-VN" sz="2400" b="0" i="0" u="none" strike="noStrike" cap="none" normalizeH="0" baseline="0" dirty="0" err="1">
                <a:ln>
                  <a:noFill/>
                </a:ln>
                <a:solidFill>
                  <a:schemeClr val="tx1"/>
                </a:solidFill>
                <a:effectLst/>
              </a:rPr>
              <a:t>frontend</a:t>
            </a:r>
            <a:r>
              <a:rPr kumimoji="0" lang="vi-VN" altLang="vi-VN" sz="2400" b="0" i="0" u="none" strike="noStrike" cap="none" normalizeH="0" baseline="0" dirty="0">
                <a:ln>
                  <a:noFill/>
                </a:ln>
                <a:solidFill>
                  <a:schemeClr val="tx1"/>
                </a:solidFill>
                <a:effectLst/>
              </a:rPr>
              <a:t>. </a:t>
            </a:r>
            <a:endParaRPr kumimoji="0" lang="vi-VN" altLang="vi-VN"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50644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3B0C7F-E717-78D5-42AB-0D7BADEE7AC9}"/>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575B0AF-91E3-3907-5274-9FFF5AA34A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25ECC61-428C-2910-872B-C8CFBB953390}"/>
              </a:ext>
            </a:extLst>
          </p:cNvPr>
          <p:cNvSpPr txBox="1"/>
          <p:nvPr/>
        </p:nvSpPr>
        <p:spPr>
          <a:xfrm>
            <a:off x="630936" y="640080"/>
            <a:ext cx="5363464" cy="148132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b="1" kern="1200" dirty="0">
                <a:solidFill>
                  <a:schemeClr val="tx1"/>
                </a:solidFill>
                <a:latin typeface="+mj-lt"/>
                <a:ea typeface="+mj-ea"/>
                <a:cs typeface="+mj-cs"/>
              </a:rPr>
              <a:t>DEMO CẤU TRÚC</a:t>
            </a:r>
            <a:r>
              <a:rPr lang="en-US" sz="5000" b="1" dirty="0">
                <a:latin typeface="+mj-lt"/>
                <a:ea typeface="+mj-ea"/>
                <a:cs typeface="+mj-cs"/>
              </a:rPr>
              <a:t> FRONTEND</a:t>
            </a:r>
            <a:endParaRPr lang="en-US" sz="5000" b="1"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7FDBEA60-7E8C-D388-1564-9A475B9C95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ACE49E8-5E1F-2498-9720-F16DED87F07A}"/>
              </a:ext>
            </a:extLst>
          </p:cNvPr>
          <p:cNvSpPr txBox="1"/>
          <p:nvPr/>
        </p:nvSpPr>
        <p:spPr>
          <a:xfrm>
            <a:off x="493485" y="2642616"/>
            <a:ext cx="6763657" cy="2308324"/>
          </a:xfrm>
          <a:prstGeom prst="rect">
            <a:avLst/>
          </a:prstGeom>
          <a:noFill/>
        </p:spPr>
        <p:txBody>
          <a:bodyPr wrap="square">
            <a:spAutoFit/>
          </a:bodyPr>
          <a:lstStyle/>
          <a:p>
            <a:r>
              <a:rPr lang="vi-VN" sz="2400" dirty="0"/>
              <a:t>Phần </a:t>
            </a:r>
            <a:r>
              <a:rPr lang="vi-VN" sz="2400" dirty="0" err="1"/>
              <a:t>frontend</a:t>
            </a:r>
            <a:r>
              <a:rPr lang="vi-VN" sz="2400" dirty="0"/>
              <a:t> của hệ thống được xây dựng bằng Next.js, một </a:t>
            </a:r>
            <a:r>
              <a:rPr lang="vi-VN" sz="2400" dirty="0" err="1"/>
              <a:t>framework</a:t>
            </a:r>
            <a:r>
              <a:rPr lang="vi-VN" sz="2400" dirty="0"/>
              <a:t> </a:t>
            </a:r>
            <a:r>
              <a:rPr lang="vi-VN" sz="2400" dirty="0" err="1"/>
              <a:t>React</a:t>
            </a:r>
            <a:r>
              <a:rPr lang="vi-VN" sz="2400" dirty="0"/>
              <a:t> mạnh mẽ hỗ trợ phát triển ứng dụng </a:t>
            </a:r>
            <a:r>
              <a:rPr lang="vi-VN" sz="2400" dirty="0" err="1"/>
              <a:t>web</a:t>
            </a:r>
            <a:r>
              <a:rPr lang="vi-VN" sz="2400" dirty="0"/>
              <a:t> hiện đại, hỗ trợ cả SSR (Server-</a:t>
            </a:r>
            <a:r>
              <a:rPr lang="vi-VN" sz="2400" dirty="0" err="1"/>
              <a:t>Side</a:t>
            </a:r>
            <a:r>
              <a:rPr lang="vi-VN" sz="2400" dirty="0"/>
              <a:t> </a:t>
            </a:r>
            <a:r>
              <a:rPr lang="vi-VN" sz="2400" dirty="0" err="1"/>
              <a:t>Rendering</a:t>
            </a:r>
            <a:r>
              <a:rPr lang="vi-VN" sz="2400" dirty="0"/>
              <a:t>) và SPA (</a:t>
            </a:r>
            <a:r>
              <a:rPr lang="vi-VN" sz="2400" dirty="0" err="1"/>
              <a:t>Single</a:t>
            </a:r>
            <a:r>
              <a:rPr lang="vi-VN" sz="2400" dirty="0"/>
              <a:t> </a:t>
            </a:r>
            <a:r>
              <a:rPr lang="vi-VN" sz="2400" dirty="0" err="1"/>
              <a:t>Page</a:t>
            </a:r>
            <a:r>
              <a:rPr lang="vi-VN" sz="2400" dirty="0"/>
              <a:t> </a:t>
            </a:r>
            <a:r>
              <a:rPr lang="vi-VN" sz="2400" dirty="0" err="1"/>
              <a:t>Application</a:t>
            </a:r>
            <a:r>
              <a:rPr lang="vi-VN" sz="2400" dirty="0"/>
              <a:t>). Cấu trúc thư mục được tổ chức rõ ràng, dễ phát triển và mở rộng.</a:t>
            </a:r>
          </a:p>
        </p:txBody>
      </p:sp>
      <p:pic>
        <p:nvPicPr>
          <p:cNvPr id="9" name="Picture 8">
            <a:extLst>
              <a:ext uri="{FF2B5EF4-FFF2-40B4-BE49-F238E27FC236}">
                <a16:creationId xmlns:a16="http://schemas.microsoft.com/office/drawing/2014/main" id="{531DCD39-341F-B534-7B78-86B9924C7350}"/>
              </a:ext>
            </a:extLst>
          </p:cNvPr>
          <p:cNvPicPr>
            <a:picLocks noChangeAspect="1"/>
          </p:cNvPicPr>
          <p:nvPr/>
        </p:nvPicPr>
        <p:blipFill>
          <a:blip r:embed="rId2"/>
          <a:stretch>
            <a:fillRect/>
          </a:stretch>
        </p:blipFill>
        <p:spPr>
          <a:xfrm>
            <a:off x="8040915" y="0"/>
            <a:ext cx="4151086" cy="6701667"/>
          </a:xfrm>
          <a:prstGeom prst="rect">
            <a:avLst/>
          </a:prstGeom>
        </p:spPr>
      </p:pic>
    </p:spTree>
    <p:extLst>
      <p:ext uri="{BB962C8B-B14F-4D97-AF65-F5344CB8AC3E}">
        <p14:creationId xmlns:p14="http://schemas.microsoft.com/office/powerpoint/2010/main" val="33797613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6879AF8-01D3-8FCB-CF37-121A0D853C22}"/>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059711D-5ED3-1C1B-4741-75AE007B29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6C990AB-B35F-CACD-ABC6-D3971F0413B1}"/>
              </a:ext>
            </a:extLst>
          </p:cNvPr>
          <p:cNvSpPr txBox="1"/>
          <p:nvPr/>
        </p:nvSpPr>
        <p:spPr>
          <a:xfrm>
            <a:off x="630936" y="640080"/>
            <a:ext cx="5363464" cy="148132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b="1" kern="1200" dirty="0">
                <a:solidFill>
                  <a:schemeClr val="tx1"/>
                </a:solidFill>
                <a:latin typeface="+mj-lt"/>
                <a:ea typeface="+mj-ea"/>
                <a:cs typeface="+mj-cs"/>
              </a:rPr>
              <a:t>DEMO CẤU TRÚC</a:t>
            </a:r>
            <a:r>
              <a:rPr lang="en-US" sz="5000" b="1" dirty="0">
                <a:latin typeface="+mj-lt"/>
                <a:ea typeface="+mj-ea"/>
                <a:cs typeface="+mj-cs"/>
              </a:rPr>
              <a:t> FRONTEND</a:t>
            </a:r>
            <a:endParaRPr lang="en-US" sz="5000" b="1"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07215247-7FA4-BBE5-F415-C8185902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5FD8BF8-D31D-59DF-15DA-6687B0F2FBC5}"/>
              </a:ext>
            </a:extLst>
          </p:cNvPr>
          <p:cNvPicPr>
            <a:picLocks noChangeAspect="1"/>
          </p:cNvPicPr>
          <p:nvPr/>
        </p:nvPicPr>
        <p:blipFill>
          <a:blip r:embed="rId2"/>
          <a:stretch>
            <a:fillRect/>
          </a:stretch>
        </p:blipFill>
        <p:spPr>
          <a:xfrm>
            <a:off x="8040915" y="0"/>
            <a:ext cx="4151086" cy="6701667"/>
          </a:xfrm>
          <a:prstGeom prst="rect">
            <a:avLst/>
          </a:prstGeom>
        </p:spPr>
      </p:pic>
      <p:sp>
        <p:nvSpPr>
          <p:cNvPr id="5" name="Rectangle 2">
            <a:extLst>
              <a:ext uri="{FF2B5EF4-FFF2-40B4-BE49-F238E27FC236}">
                <a16:creationId xmlns:a16="http://schemas.microsoft.com/office/drawing/2014/main" id="{71DE3A11-2447-0B8F-E8EB-6BBB08823F76}"/>
              </a:ext>
            </a:extLst>
          </p:cNvPr>
          <p:cNvSpPr>
            <a:spLocks noChangeArrowheads="1"/>
          </p:cNvSpPr>
          <p:nvPr/>
        </p:nvSpPr>
        <p:spPr bwMode="auto">
          <a:xfrm>
            <a:off x="500743" y="2690247"/>
            <a:ext cx="7039429"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000" b="0" i="0" u="none" strike="noStrike" cap="none" normalizeH="0" baseline="0" dirty="0">
                <a:ln>
                  <a:noFill/>
                </a:ln>
                <a:solidFill>
                  <a:schemeClr val="tx1"/>
                </a:solidFill>
                <a:effectLst/>
                <a:latin typeface="Arial" panose="020B0604020202020204" pitchFamily="34" charset="0"/>
              </a:rPr>
              <a:t>Trong thư mục </a:t>
            </a:r>
            <a:r>
              <a:rPr kumimoji="0" lang="vi-VN" altLang="vi-VN" sz="2000" b="0" i="0" u="none" strike="noStrike" cap="none" normalizeH="0" baseline="0" dirty="0">
                <a:ln>
                  <a:noFill/>
                </a:ln>
                <a:solidFill>
                  <a:schemeClr val="tx1"/>
                </a:solidFill>
                <a:effectLst/>
                <a:latin typeface="Arial Unicode MS"/>
              </a:rPr>
              <a:t>TVROOTS</a:t>
            </a:r>
            <a:r>
              <a:rPr kumimoji="0" lang="vi-VN" altLang="vi-VN" sz="2000" b="0" i="0" u="none" strike="noStrike" cap="none" normalizeH="0" baseline="0" dirty="0">
                <a:ln>
                  <a:noFill/>
                </a:ln>
                <a:solidFill>
                  <a:schemeClr val="tx1"/>
                </a:solidFill>
                <a:effectLst/>
              </a:rPr>
              <a:t>, thư mục </a:t>
            </a:r>
            <a:r>
              <a:rPr kumimoji="0" lang="vi-VN" altLang="vi-VN" sz="2000" b="0" i="0" u="none" strike="noStrike" cap="none" normalizeH="0" baseline="0" dirty="0" err="1">
                <a:ln>
                  <a:noFill/>
                </a:ln>
                <a:solidFill>
                  <a:schemeClr val="tx1"/>
                </a:solidFill>
                <a:effectLst/>
                <a:latin typeface="Arial Unicode MS"/>
              </a:rPr>
              <a:t>public</a:t>
            </a:r>
            <a:r>
              <a:rPr kumimoji="0" lang="vi-VN" altLang="vi-VN" sz="2000" b="0" i="0" u="none" strike="noStrike" cap="none" normalizeH="0" baseline="0" dirty="0">
                <a:ln>
                  <a:noFill/>
                </a:ln>
                <a:solidFill>
                  <a:schemeClr val="tx1"/>
                </a:solidFill>
                <a:effectLst/>
                <a:latin typeface="Arial Unicode MS"/>
              </a:rPr>
              <a:t>/</a:t>
            </a:r>
            <a:r>
              <a:rPr kumimoji="0" lang="vi-VN" altLang="vi-VN" sz="2000" b="0" i="0" u="none" strike="noStrike" cap="none" normalizeH="0" baseline="0" dirty="0">
                <a:ln>
                  <a:noFill/>
                </a:ln>
                <a:solidFill>
                  <a:schemeClr val="tx1"/>
                </a:solidFill>
                <a:effectLst/>
              </a:rPr>
              <a:t> chứa các tài nguyên tĩnh như hình ảnh (</a:t>
            </a:r>
            <a:r>
              <a:rPr kumimoji="0" lang="vi-VN" altLang="vi-VN" sz="2000" b="0" i="0" u="none" strike="noStrike" cap="none" normalizeH="0" baseline="0" dirty="0" err="1">
                <a:ln>
                  <a:noFill/>
                </a:ln>
                <a:solidFill>
                  <a:schemeClr val="tx1"/>
                </a:solidFill>
                <a:effectLst/>
                <a:latin typeface="Arial Unicode MS"/>
              </a:rPr>
              <a:t>image</a:t>
            </a:r>
            <a:r>
              <a:rPr kumimoji="0" lang="vi-VN" altLang="vi-VN" sz="2000" b="0" i="0" u="none" strike="noStrike" cap="none" normalizeH="0" baseline="0" dirty="0">
                <a:ln>
                  <a:noFill/>
                </a:ln>
                <a:solidFill>
                  <a:schemeClr val="tx1"/>
                </a:solidFill>
                <a:effectLst/>
                <a:latin typeface="Arial Unicode MS"/>
              </a:rPr>
              <a:t>/</a:t>
            </a:r>
            <a:r>
              <a:rPr kumimoji="0" lang="vi-VN" altLang="vi-VN" sz="2000" b="0" i="0" u="none" strike="noStrike" cap="none" normalizeH="0" baseline="0" dirty="0">
                <a:ln>
                  <a:noFill/>
                </a:ln>
                <a:solidFill>
                  <a:schemeClr val="tx1"/>
                </a:solidFill>
                <a:effectLst/>
              </a:rPr>
              <a:t>), </a:t>
            </a:r>
            <a:r>
              <a:rPr kumimoji="0" lang="vi-VN" altLang="vi-VN" sz="2000" b="0" i="0" u="none" strike="noStrike" cap="none" normalizeH="0" baseline="0" dirty="0" err="1">
                <a:ln>
                  <a:noFill/>
                </a:ln>
                <a:solidFill>
                  <a:schemeClr val="tx1"/>
                </a:solidFill>
                <a:effectLst/>
              </a:rPr>
              <a:t>video</a:t>
            </a:r>
            <a:r>
              <a:rPr kumimoji="0" lang="vi-VN" altLang="vi-VN" sz="2000" b="0" i="0" u="none" strike="noStrike" cap="none" normalizeH="0" baseline="0" dirty="0">
                <a:ln>
                  <a:noFill/>
                </a:ln>
                <a:solidFill>
                  <a:schemeClr val="tx1"/>
                </a:solidFill>
                <a:effectLst/>
              </a:rPr>
              <a:t> (</a:t>
            </a:r>
            <a:r>
              <a:rPr kumimoji="0" lang="vi-VN" altLang="vi-VN" sz="2000" b="0" i="0" u="none" strike="noStrike" cap="none" normalizeH="0" baseline="0" dirty="0" err="1">
                <a:ln>
                  <a:noFill/>
                </a:ln>
                <a:solidFill>
                  <a:schemeClr val="tx1"/>
                </a:solidFill>
                <a:effectLst/>
                <a:latin typeface="Arial Unicode MS"/>
              </a:rPr>
              <a:t>videos</a:t>
            </a:r>
            <a:r>
              <a:rPr kumimoji="0" lang="vi-VN" altLang="vi-VN" sz="2000" b="0" i="0" u="none" strike="noStrike" cap="none" normalizeH="0" baseline="0" dirty="0">
                <a:ln>
                  <a:noFill/>
                </a:ln>
                <a:solidFill>
                  <a:schemeClr val="tx1"/>
                </a:solidFill>
                <a:effectLst/>
                <a:latin typeface="Arial Unicode MS"/>
              </a:rPr>
              <a:t>/</a:t>
            </a:r>
            <a:r>
              <a:rPr kumimoji="0" lang="vi-VN" altLang="vi-VN" sz="2000" b="0" i="0" u="none" strike="noStrike" cap="none" normalizeH="0" baseline="0" dirty="0">
                <a:ln>
                  <a:noFill/>
                </a:ln>
                <a:solidFill>
                  <a:schemeClr val="tx1"/>
                </a:solidFill>
                <a:effectLst/>
              </a:rPr>
              <a:t>), và các </a:t>
            </a:r>
            <a:r>
              <a:rPr kumimoji="0" lang="vi-VN" altLang="vi-VN" sz="2000" b="0" i="0" u="none" strike="noStrike" cap="none" normalizeH="0" baseline="0" dirty="0" err="1">
                <a:ln>
                  <a:noFill/>
                </a:ln>
                <a:solidFill>
                  <a:schemeClr val="tx1"/>
                </a:solidFill>
                <a:effectLst/>
              </a:rPr>
              <a:t>script</a:t>
            </a:r>
            <a:r>
              <a:rPr kumimoji="0" lang="vi-VN" altLang="vi-VN" sz="2000" b="0" i="0" u="none" strike="noStrike" cap="none" normalizeH="0" baseline="0" dirty="0">
                <a:ln>
                  <a:noFill/>
                </a:ln>
                <a:solidFill>
                  <a:schemeClr val="tx1"/>
                </a:solidFill>
                <a:effectLst/>
              </a:rPr>
              <a:t> bổ trợ (</a:t>
            </a:r>
            <a:r>
              <a:rPr kumimoji="0" lang="vi-VN" altLang="vi-VN" sz="2000" b="0" i="0" u="none" strike="noStrike" cap="none" normalizeH="0" baseline="0" dirty="0" err="1">
                <a:ln>
                  <a:noFill/>
                </a:ln>
                <a:solidFill>
                  <a:schemeClr val="tx1"/>
                </a:solidFill>
                <a:effectLst/>
                <a:latin typeface="Arial Unicode MS"/>
              </a:rPr>
              <a:t>scripts</a:t>
            </a:r>
            <a:r>
              <a:rPr kumimoji="0" lang="vi-VN" altLang="vi-VN" sz="2000" b="0" i="0" u="none" strike="noStrike" cap="none" normalizeH="0" baseline="0" dirty="0">
                <a:ln>
                  <a:noFill/>
                </a:ln>
                <a:solidFill>
                  <a:schemeClr val="tx1"/>
                </a:solidFill>
                <a:effectLst/>
                <a:latin typeface="Arial Unicode MS"/>
              </a:rPr>
              <a:t>/</a:t>
            </a:r>
            <a:r>
              <a:rPr kumimoji="0" lang="vi-VN" altLang="vi-VN" sz="2000" b="0" i="0" u="none" strike="noStrike" cap="none" normalizeH="0" baseline="0" dirty="0">
                <a:ln>
                  <a:noFill/>
                </a:ln>
                <a:solidFill>
                  <a:schemeClr val="tx1"/>
                </a:solidFill>
                <a:effectLst/>
              </a:rPr>
              <a:t>). Các tệp trong đây có thể được truy cập trực tiếp từ trình duyệt.</a:t>
            </a:r>
            <a:endParaRPr kumimoji="0" lang="vi-VN" altLang="vi-VN"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000" b="0" i="0" u="none" strike="noStrike" cap="none" normalizeH="0" baseline="0" dirty="0">
                <a:ln>
                  <a:noFill/>
                </a:ln>
                <a:solidFill>
                  <a:schemeClr val="tx1"/>
                </a:solidFill>
                <a:effectLst/>
                <a:latin typeface="Arial" panose="020B0604020202020204" pitchFamily="34" charset="0"/>
              </a:rPr>
              <a:t>Thư mục </a:t>
            </a:r>
            <a:r>
              <a:rPr kumimoji="0" lang="vi-VN" altLang="vi-VN" sz="2000" b="0" i="0" u="none" strike="noStrike" cap="none" normalizeH="0" baseline="0" dirty="0" err="1">
                <a:ln>
                  <a:noFill/>
                </a:ln>
                <a:solidFill>
                  <a:schemeClr val="tx1"/>
                </a:solidFill>
                <a:effectLst/>
                <a:latin typeface="Arial Unicode MS"/>
              </a:rPr>
              <a:t>src</a:t>
            </a:r>
            <a:r>
              <a:rPr kumimoji="0" lang="vi-VN" altLang="vi-VN" sz="2000" b="0" i="0" u="none" strike="noStrike" cap="none" normalizeH="0" baseline="0" dirty="0">
                <a:ln>
                  <a:noFill/>
                </a:ln>
                <a:solidFill>
                  <a:schemeClr val="tx1"/>
                </a:solidFill>
                <a:effectLst/>
                <a:latin typeface="Arial Unicode MS"/>
              </a:rPr>
              <a:t>/</a:t>
            </a:r>
            <a:r>
              <a:rPr kumimoji="0" lang="vi-VN" altLang="vi-VN" sz="2000" b="0" i="0" u="none" strike="noStrike" cap="none" normalizeH="0" baseline="0" dirty="0">
                <a:ln>
                  <a:noFill/>
                </a:ln>
                <a:solidFill>
                  <a:schemeClr val="tx1"/>
                </a:solidFill>
                <a:effectLst/>
              </a:rPr>
              <a:t> là nơi chứa toàn bộ mã nguồn chính của giao diện. Ở đây, nhóm chia các thành phần theo từng trang, </a:t>
            </a:r>
            <a:r>
              <a:rPr kumimoji="0" lang="vi-VN" altLang="vi-VN" sz="2000" b="0" i="0" u="none" strike="noStrike" cap="none" normalizeH="0" baseline="0" dirty="0" err="1">
                <a:ln>
                  <a:noFill/>
                </a:ln>
                <a:solidFill>
                  <a:schemeClr val="tx1"/>
                </a:solidFill>
                <a:effectLst/>
              </a:rPr>
              <a:t>component</a:t>
            </a:r>
            <a:r>
              <a:rPr kumimoji="0" lang="vi-VN" altLang="vi-VN" sz="2000" b="0" i="0" u="none" strike="noStrike" cap="none" normalizeH="0" baseline="0" dirty="0">
                <a:ln>
                  <a:noFill/>
                </a:ln>
                <a:solidFill>
                  <a:schemeClr val="tx1"/>
                </a:solidFill>
                <a:effectLst/>
              </a:rPr>
              <a:t> và </a:t>
            </a:r>
            <a:r>
              <a:rPr kumimoji="0" lang="vi-VN" altLang="vi-VN" sz="2000" b="0" i="0" u="none" strike="noStrike" cap="none" normalizeH="0" baseline="0" dirty="0" err="1">
                <a:ln>
                  <a:noFill/>
                </a:ln>
                <a:solidFill>
                  <a:schemeClr val="tx1"/>
                </a:solidFill>
                <a:effectLst/>
              </a:rPr>
              <a:t>module</a:t>
            </a:r>
            <a:r>
              <a:rPr kumimoji="0" lang="vi-VN" altLang="vi-VN" sz="2000" b="0" i="0" u="none" strike="noStrike" cap="none" normalizeH="0" baseline="0" dirty="0">
                <a:ln>
                  <a:noFill/>
                </a:ln>
                <a:solidFill>
                  <a:schemeClr val="tx1"/>
                </a:solidFill>
                <a:effectLst/>
              </a:rPr>
              <a:t> riêng (có thể trong các thư mục con, không hiển thị hết trong ảnh). Điều này giúp dễ quản lý khi dự án lớn dần.</a:t>
            </a:r>
            <a:endParaRPr kumimoji="0" lang="vi-VN" altLang="vi-VN"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989363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2A41BF6-2E76-F674-1222-67CD0BE31EB2}"/>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FF92D65-2CFA-F210-91F3-095925DE1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E862A69-AF57-18FE-12F7-7313E1ADD402}"/>
              </a:ext>
            </a:extLst>
          </p:cNvPr>
          <p:cNvSpPr txBox="1"/>
          <p:nvPr/>
        </p:nvSpPr>
        <p:spPr>
          <a:xfrm>
            <a:off x="630936" y="640080"/>
            <a:ext cx="5363464" cy="148132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b="1" kern="1200" dirty="0">
                <a:solidFill>
                  <a:schemeClr val="tx1"/>
                </a:solidFill>
                <a:latin typeface="+mj-lt"/>
                <a:ea typeface="+mj-ea"/>
                <a:cs typeface="+mj-cs"/>
              </a:rPr>
              <a:t>DEMO CẤU TRÚC</a:t>
            </a:r>
            <a:r>
              <a:rPr lang="en-US" sz="5000" b="1" dirty="0">
                <a:latin typeface="+mj-lt"/>
                <a:ea typeface="+mj-ea"/>
                <a:cs typeface="+mj-cs"/>
              </a:rPr>
              <a:t> FRONTEND</a:t>
            </a:r>
            <a:endParaRPr lang="en-US" sz="5000" b="1"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53388F9B-7FB8-7761-4E8F-1D9108AC0F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B6AAF45B-5F46-0E93-A03C-9E8BD56ABB8A}"/>
              </a:ext>
            </a:extLst>
          </p:cNvPr>
          <p:cNvPicPr>
            <a:picLocks noChangeAspect="1"/>
          </p:cNvPicPr>
          <p:nvPr/>
        </p:nvPicPr>
        <p:blipFill>
          <a:blip r:embed="rId2"/>
          <a:stretch>
            <a:fillRect/>
          </a:stretch>
        </p:blipFill>
        <p:spPr>
          <a:xfrm>
            <a:off x="8040915" y="0"/>
            <a:ext cx="4151086" cy="6701667"/>
          </a:xfrm>
          <a:prstGeom prst="rect">
            <a:avLst/>
          </a:prstGeom>
        </p:spPr>
      </p:pic>
      <p:sp>
        <p:nvSpPr>
          <p:cNvPr id="4" name="Rectangle 2">
            <a:extLst>
              <a:ext uri="{FF2B5EF4-FFF2-40B4-BE49-F238E27FC236}">
                <a16:creationId xmlns:a16="http://schemas.microsoft.com/office/drawing/2014/main" id="{1121647A-6FC7-EFC4-8E13-1F7BEB6B62ED}"/>
              </a:ext>
            </a:extLst>
          </p:cNvPr>
          <p:cNvSpPr>
            <a:spLocks noChangeArrowheads="1"/>
          </p:cNvSpPr>
          <p:nvPr/>
        </p:nvSpPr>
        <p:spPr bwMode="auto">
          <a:xfrm>
            <a:off x="406400" y="2642616"/>
            <a:ext cx="7489371"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000" b="0" i="0" u="none" strike="noStrike" cap="none" normalizeH="0" baseline="0" dirty="0">
                <a:ln>
                  <a:noFill/>
                </a:ln>
                <a:solidFill>
                  <a:schemeClr val="tx1"/>
                </a:solidFill>
                <a:effectLst/>
                <a:latin typeface="Arial" panose="020B0604020202020204" pitchFamily="34" charset="0"/>
              </a:rPr>
              <a:t>Các </a:t>
            </a:r>
            <a:r>
              <a:rPr kumimoji="0" lang="vi-VN" altLang="vi-VN" sz="2000" b="0" i="0" u="none" strike="noStrike" cap="none" normalizeH="0" baseline="0" dirty="0" err="1">
                <a:ln>
                  <a:noFill/>
                </a:ln>
                <a:solidFill>
                  <a:schemeClr val="tx1"/>
                </a:solidFill>
                <a:effectLst/>
                <a:latin typeface="Arial" panose="020B0604020202020204" pitchFamily="34" charset="0"/>
              </a:rPr>
              <a:t>file</a:t>
            </a:r>
            <a:r>
              <a:rPr kumimoji="0" lang="vi-VN" altLang="vi-VN" sz="2000" b="0" i="0" u="none" strike="noStrike" cap="none" normalizeH="0" baseline="0" dirty="0">
                <a:ln>
                  <a:noFill/>
                </a:ln>
                <a:solidFill>
                  <a:schemeClr val="tx1"/>
                </a:solidFill>
                <a:effectLst/>
                <a:latin typeface="Arial" panose="020B0604020202020204" pitchFamily="34" charset="0"/>
              </a:rPr>
              <a:t> cấu hình chính gồm: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000" b="0" i="0" u="none" strike="noStrike" cap="none" normalizeH="0" baseline="0" dirty="0" err="1">
                <a:ln>
                  <a:noFill/>
                </a:ln>
                <a:solidFill>
                  <a:schemeClr val="tx1"/>
                </a:solidFill>
                <a:effectLst/>
                <a:latin typeface="Arial Unicode MS"/>
              </a:rPr>
              <a:t>next.config.ts</a:t>
            </a:r>
            <a:r>
              <a:rPr kumimoji="0" lang="vi-VN" altLang="vi-VN" sz="2000" b="0" i="0" u="none" strike="noStrike" cap="none" normalizeH="0" baseline="0" dirty="0">
                <a:ln>
                  <a:noFill/>
                </a:ln>
                <a:solidFill>
                  <a:schemeClr val="tx1"/>
                </a:solidFill>
                <a:effectLst/>
              </a:rPr>
              <a:t>: Tùy chỉnh cấu hình Next.js như đường dẫn, </a:t>
            </a:r>
            <a:r>
              <a:rPr kumimoji="0" lang="vi-VN" altLang="vi-VN" sz="2000" b="0" i="0" u="none" strike="noStrike" cap="none" normalizeH="0" baseline="0" dirty="0" err="1">
                <a:ln>
                  <a:noFill/>
                </a:ln>
                <a:solidFill>
                  <a:schemeClr val="tx1"/>
                </a:solidFill>
                <a:effectLst/>
              </a:rPr>
              <a:t>domain</a:t>
            </a:r>
            <a:r>
              <a:rPr kumimoji="0" lang="vi-VN" altLang="vi-VN" sz="2000" b="0" i="0" u="none" strike="noStrike" cap="none" normalizeH="0" baseline="0" dirty="0">
                <a:ln>
                  <a:noFill/>
                </a:ln>
                <a:solidFill>
                  <a:schemeClr val="tx1"/>
                </a:solidFill>
                <a:effectLst/>
              </a:rPr>
              <a:t> ảnh, chế độ SSR.</a:t>
            </a:r>
            <a:endParaRPr lang="vi-VN" altLang="vi-VN" sz="2000" dirty="0"/>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vi-VN" altLang="vi-VN"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000" b="0" i="0" u="none" strike="noStrike" cap="none" normalizeH="0" baseline="0" dirty="0">
                <a:ln>
                  <a:noFill/>
                </a:ln>
                <a:solidFill>
                  <a:schemeClr val="tx1"/>
                </a:solidFill>
                <a:effectLst/>
                <a:latin typeface="Arial Unicode MS"/>
              </a:rPr>
              <a:t>tailwind.config.js</a:t>
            </a:r>
            <a:r>
              <a:rPr kumimoji="0" lang="vi-VN" altLang="vi-VN" sz="2000" b="0" i="0" u="none" strike="noStrike" cap="none" normalizeH="0" baseline="0" dirty="0">
                <a:ln>
                  <a:noFill/>
                </a:ln>
                <a:solidFill>
                  <a:schemeClr val="tx1"/>
                </a:solidFill>
                <a:effectLst/>
              </a:rPr>
              <a:t>: Cấu hình cho </a:t>
            </a:r>
            <a:r>
              <a:rPr kumimoji="0" lang="vi-VN" altLang="vi-VN" sz="2000" b="1" i="0" u="none" strike="noStrike" cap="none" normalizeH="0" baseline="0" dirty="0" err="1">
                <a:ln>
                  <a:noFill/>
                </a:ln>
                <a:solidFill>
                  <a:schemeClr val="tx1"/>
                </a:solidFill>
                <a:effectLst/>
                <a:latin typeface="Arial" panose="020B0604020202020204" pitchFamily="34" charset="0"/>
              </a:rPr>
              <a:t>TailwindCSS</a:t>
            </a:r>
            <a:r>
              <a:rPr kumimoji="0" lang="vi-VN" altLang="vi-VN" sz="2000" b="0" i="0" u="none" strike="noStrike" cap="none" normalizeH="0" baseline="0" dirty="0">
                <a:ln>
                  <a:noFill/>
                </a:ln>
                <a:solidFill>
                  <a:schemeClr val="tx1"/>
                </a:solidFill>
                <a:effectLst/>
                <a:latin typeface="Arial" panose="020B0604020202020204" pitchFamily="34" charset="0"/>
              </a:rPr>
              <a:t>, giúp thiết kế giao diện nhanh chóng và hiện đại.</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vi-VN" altLang="vi-VN"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000" b="0" i="0" u="none" strike="noStrike" cap="none" normalizeH="0" baseline="0" dirty="0" err="1">
                <a:ln>
                  <a:noFill/>
                </a:ln>
                <a:solidFill>
                  <a:schemeClr val="tx1"/>
                </a:solidFill>
                <a:effectLst/>
                <a:latin typeface="Arial Unicode MS"/>
              </a:rPr>
              <a:t>postcss.config.mjs</a:t>
            </a:r>
            <a:r>
              <a:rPr kumimoji="0" lang="vi-VN" altLang="vi-VN" sz="2000" b="0" i="0" u="none" strike="noStrike" cap="none" normalizeH="0" baseline="0" dirty="0">
                <a:ln>
                  <a:noFill/>
                </a:ln>
                <a:solidFill>
                  <a:schemeClr val="tx1"/>
                </a:solidFill>
                <a:effectLst/>
              </a:rPr>
              <a:t>: Hỗ trợ biên dịch CSS với </a:t>
            </a:r>
            <a:r>
              <a:rPr kumimoji="0" lang="vi-VN" altLang="vi-VN" sz="2000" b="0" i="0" u="none" strike="noStrike" cap="none" normalizeH="0" baseline="0" dirty="0" err="1">
                <a:ln>
                  <a:noFill/>
                </a:ln>
                <a:solidFill>
                  <a:schemeClr val="tx1"/>
                </a:solidFill>
                <a:effectLst/>
              </a:rPr>
              <a:t>PostCSS</a:t>
            </a:r>
            <a:r>
              <a:rPr kumimoji="0" lang="vi-VN" altLang="vi-VN" sz="2000" b="0" i="0" u="none" strike="noStrike" cap="none" normalizeH="0" baseline="0" dirty="0">
                <a:ln>
                  <a:noFill/>
                </a:ln>
                <a:solidFill>
                  <a:schemeClr val="tx1"/>
                </a:solidFill>
                <a:effectLst/>
              </a:rPr>
              <a:t>.</a:t>
            </a:r>
            <a:endParaRPr kumimoji="0" lang="vi-VN" altLang="vi-VN"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000" b="0" i="0" u="none" strike="noStrike" cap="none" normalizeH="0" baseline="0" dirty="0" err="1">
                <a:ln>
                  <a:noFill/>
                </a:ln>
                <a:solidFill>
                  <a:schemeClr val="tx1"/>
                </a:solidFill>
                <a:effectLst/>
                <a:latin typeface="Arial Unicode MS"/>
              </a:rPr>
              <a:t>tsconfig.json</a:t>
            </a:r>
            <a:r>
              <a:rPr kumimoji="0" lang="vi-VN" altLang="vi-VN" sz="2000" b="0" i="0" u="none" strike="noStrike" cap="none" normalizeH="0" baseline="0" dirty="0">
                <a:ln>
                  <a:noFill/>
                </a:ln>
                <a:solidFill>
                  <a:schemeClr val="tx1"/>
                </a:solidFill>
                <a:effectLst/>
              </a:rPr>
              <a:t>: Cấu hình </a:t>
            </a:r>
            <a:r>
              <a:rPr kumimoji="0" lang="vi-VN" altLang="vi-VN" sz="2000" b="0" i="0" u="none" strike="noStrike" cap="none" normalizeH="0" baseline="0" dirty="0" err="1">
                <a:ln>
                  <a:noFill/>
                </a:ln>
                <a:solidFill>
                  <a:schemeClr val="tx1"/>
                </a:solidFill>
                <a:effectLst/>
              </a:rPr>
              <a:t>TypeScript</a:t>
            </a:r>
            <a:r>
              <a:rPr kumimoji="0" lang="vi-VN" altLang="vi-VN" sz="2000" b="0" i="0" u="none" strike="noStrike" cap="none" normalizeH="0" baseline="0" dirty="0">
                <a:ln>
                  <a:noFill/>
                </a:ln>
                <a:solidFill>
                  <a:schemeClr val="tx1"/>
                </a:solidFill>
                <a:effectLst/>
              </a:rPr>
              <a:t> cho dự án.</a:t>
            </a:r>
            <a:endParaRPr kumimoji="0" lang="vi-VN" altLang="vi-VN"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vi-VN" altLang="vi-VN"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974942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3241DCB-CF4E-BC7D-C7C9-9A5C38C35940}"/>
            </a:ext>
          </a:extLst>
        </p:cNvPr>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EA8AF64-A43A-8BC4-1C1A-16AE7A68CB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56EFD5B-67EF-5D6C-DD4D-9DDABB9A72AC}"/>
              </a:ext>
            </a:extLst>
          </p:cNvPr>
          <p:cNvSpPr txBox="1"/>
          <p:nvPr/>
        </p:nvSpPr>
        <p:spPr>
          <a:xfrm>
            <a:off x="630936" y="640080"/>
            <a:ext cx="5363464" cy="148132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b="1" kern="1200" dirty="0">
                <a:solidFill>
                  <a:schemeClr val="tx1"/>
                </a:solidFill>
                <a:latin typeface="+mj-lt"/>
                <a:ea typeface="+mj-ea"/>
                <a:cs typeface="+mj-cs"/>
              </a:rPr>
              <a:t>DEMO CẤU TRÚC</a:t>
            </a:r>
            <a:r>
              <a:rPr lang="en-US" sz="5000" b="1" dirty="0">
                <a:latin typeface="+mj-lt"/>
                <a:ea typeface="+mj-ea"/>
                <a:cs typeface="+mj-cs"/>
              </a:rPr>
              <a:t> FRONTEND</a:t>
            </a:r>
            <a:endParaRPr lang="en-US" sz="5000" b="1"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21989B8C-99F9-4C24-6163-956A79B00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133F2FD-F777-7CCC-0D0E-DF9DB533DC19}"/>
              </a:ext>
            </a:extLst>
          </p:cNvPr>
          <p:cNvPicPr>
            <a:picLocks noChangeAspect="1"/>
          </p:cNvPicPr>
          <p:nvPr/>
        </p:nvPicPr>
        <p:blipFill>
          <a:blip r:embed="rId2"/>
          <a:stretch>
            <a:fillRect/>
          </a:stretch>
        </p:blipFill>
        <p:spPr>
          <a:xfrm>
            <a:off x="8040915" y="0"/>
            <a:ext cx="4151086" cy="6701667"/>
          </a:xfrm>
          <a:prstGeom prst="rect">
            <a:avLst/>
          </a:prstGeom>
        </p:spPr>
      </p:pic>
      <p:sp>
        <p:nvSpPr>
          <p:cNvPr id="5" name="Rectangle 2">
            <a:extLst>
              <a:ext uri="{FF2B5EF4-FFF2-40B4-BE49-F238E27FC236}">
                <a16:creationId xmlns:a16="http://schemas.microsoft.com/office/drawing/2014/main" id="{C22E71A6-C27B-A517-D1A1-CE8C6F0C0573}"/>
              </a:ext>
            </a:extLst>
          </p:cNvPr>
          <p:cNvSpPr>
            <a:spLocks noChangeArrowheads="1"/>
          </p:cNvSpPr>
          <p:nvPr/>
        </p:nvSpPr>
        <p:spPr bwMode="auto">
          <a:xfrm>
            <a:off x="46953" y="3682015"/>
            <a:ext cx="6531429"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400" b="0" i="0" u="none" strike="noStrike" cap="none" normalizeH="0" baseline="0" dirty="0">
                <a:ln>
                  <a:noFill/>
                </a:ln>
                <a:solidFill>
                  <a:schemeClr val="tx1"/>
                </a:solidFill>
                <a:effectLst/>
                <a:latin typeface="Arial" panose="020B0604020202020204" pitchFamily="34" charset="0"/>
              </a:rPr>
              <a:t>Ngoài ra, dự án sử dụng các công cụ như </a:t>
            </a:r>
            <a:r>
              <a:rPr kumimoji="0" lang="vi-VN" altLang="vi-VN" sz="2400" b="1" i="0" u="none" strike="noStrike" cap="none" normalizeH="0" baseline="0" dirty="0" err="1">
                <a:ln>
                  <a:noFill/>
                </a:ln>
                <a:solidFill>
                  <a:schemeClr val="tx1"/>
                </a:solidFill>
                <a:effectLst/>
                <a:latin typeface="Arial" panose="020B0604020202020204" pitchFamily="34" charset="0"/>
              </a:rPr>
              <a:t>eslint</a:t>
            </a:r>
            <a:r>
              <a:rPr kumimoji="0" lang="vi-VN" altLang="vi-VN" sz="2400" b="0" i="0" u="none" strike="noStrike" cap="none" normalizeH="0" baseline="0" dirty="0">
                <a:ln>
                  <a:noFill/>
                </a:ln>
                <a:solidFill>
                  <a:schemeClr val="tx1"/>
                </a:solidFill>
                <a:effectLst/>
                <a:latin typeface="Arial" panose="020B0604020202020204" pitchFamily="34" charset="0"/>
              </a:rPr>
              <a:t> để kiểm tra chất lượng mã nguồn, và </a:t>
            </a:r>
            <a:r>
              <a:rPr kumimoji="0" lang="vi-VN" altLang="vi-VN" sz="2400" b="1" i="0" u="none" strike="noStrike" cap="none" normalizeH="0" baseline="0" dirty="0" err="1">
                <a:ln>
                  <a:noFill/>
                </a:ln>
                <a:solidFill>
                  <a:schemeClr val="tx1"/>
                </a:solidFill>
                <a:effectLst/>
                <a:latin typeface="Arial" panose="020B0604020202020204" pitchFamily="34" charset="0"/>
              </a:rPr>
              <a:t>dotenv</a:t>
            </a:r>
            <a:r>
              <a:rPr kumimoji="0" lang="vi-VN" altLang="vi-VN" sz="2400" b="0" i="0" u="none" strike="noStrike" cap="none" normalizeH="0" baseline="0" dirty="0">
                <a:ln>
                  <a:noFill/>
                </a:ln>
                <a:solidFill>
                  <a:schemeClr val="tx1"/>
                </a:solidFill>
                <a:effectLst/>
                <a:latin typeface="Arial" panose="020B0604020202020204" pitchFamily="34" charset="0"/>
              </a:rPr>
              <a:t> để quản lý biến môi trường </a:t>
            </a:r>
          </a:p>
          <a:p>
            <a:pPr marL="0" marR="0" lvl="0" indent="0" algn="l" defTabSz="914400" rtl="0" eaLnBrk="0" fontAlgn="base" latinLnBrk="0" hangingPunct="0">
              <a:lnSpc>
                <a:spcPct val="100000"/>
              </a:lnSpc>
              <a:spcBef>
                <a:spcPct val="0"/>
              </a:spcBef>
              <a:spcAft>
                <a:spcPct val="0"/>
              </a:spcAft>
              <a:buClrTx/>
              <a:buSzTx/>
              <a:buFontTx/>
              <a:buNone/>
              <a:tabLst/>
            </a:pPr>
            <a:r>
              <a:rPr kumimoji="0" lang="vi-VN" altLang="vi-VN" sz="2400" b="0" i="0" u="none" strike="noStrike" cap="none" normalizeH="0" baseline="0" dirty="0">
                <a:ln>
                  <a:noFill/>
                </a:ln>
                <a:solidFill>
                  <a:schemeClr val="tx1"/>
                </a:solidFill>
                <a:effectLst/>
                <a:latin typeface="Arial" panose="020B0604020202020204" pitchFamily="34" charset="0"/>
              </a:rPr>
              <a:t>(trong </a:t>
            </a:r>
            <a:r>
              <a:rPr kumimoji="0" lang="vi-VN" altLang="vi-VN" sz="2400" b="0" i="0" u="none" strike="noStrike" cap="none" normalizeH="0" baseline="0" dirty="0" err="1">
                <a:ln>
                  <a:noFill/>
                </a:ln>
                <a:solidFill>
                  <a:schemeClr val="tx1"/>
                </a:solidFill>
                <a:effectLst/>
                <a:latin typeface="Arial Unicode MS"/>
              </a:rPr>
              <a:t>next-env.d.ts</a:t>
            </a:r>
            <a:r>
              <a:rPr kumimoji="0" lang="vi-VN" altLang="vi-VN" sz="2400" b="0" i="0" u="none" strike="noStrike" cap="none" normalizeH="0" baseline="0" dirty="0">
                <a:ln>
                  <a:noFill/>
                </a:ln>
                <a:solidFill>
                  <a:schemeClr val="tx1"/>
                </a:solidFill>
                <a:effectLst/>
              </a:rPr>
              <a:t>). </a:t>
            </a:r>
            <a:endParaRPr kumimoji="0" lang="vi-VN" altLang="vi-VN"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125041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DD1E6ED-E9B0-282A-8397-1CF5B314D1B0}"/>
              </a:ext>
            </a:extLst>
          </p:cNvPr>
          <p:cNvSpPr txBox="1"/>
          <p:nvPr/>
        </p:nvSpPr>
        <p:spPr>
          <a:xfrm>
            <a:off x="1524003" y="1999615"/>
            <a:ext cx="9144000" cy="2764028"/>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7200" b="1" kern="1200" dirty="0">
                <a:solidFill>
                  <a:schemeClr val="tx1"/>
                </a:solidFill>
                <a:latin typeface="+mj-lt"/>
                <a:ea typeface="+mj-ea"/>
                <a:cs typeface="+mj-cs"/>
              </a:rPr>
              <a:t>TỔNG KẾT</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6327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09E046B-BC95-DF7A-BA42-C5D372396B25}"/>
              </a:ext>
            </a:extLst>
          </p:cNvPr>
          <p:cNvPicPr>
            <a:picLocks noChangeAspect="1"/>
          </p:cNvPicPr>
          <p:nvPr/>
        </p:nvPicPr>
        <p:blipFill>
          <a:blip r:embed="rId2"/>
          <a:stretch>
            <a:fillRect/>
          </a:stretch>
        </p:blipFill>
        <p:spPr>
          <a:xfrm>
            <a:off x="7213325" y="3062746"/>
            <a:ext cx="4958627" cy="2075875"/>
          </a:xfrm>
          <a:prstGeom prst="rect">
            <a:avLst/>
          </a:prstGeom>
        </p:spPr>
      </p:pic>
      <p:pic>
        <p:nvPicPr>
          <p:cNvPr id="4" name="Picture 3">
            <a:extLst>
              <a:ext uri="{FF2B5EF4-FFF2-40B4-BE49-F238E27FC236}">
                <a16:creationId xmlns:a16="http://schemas.microsoft.com/office/drawing/2014/main" id="{D5D4468B-5C70-39A7-4AF5-73479EF61D15}"/>
              </a:ext>
            </a:extLst>
          </p:cNvPr>
          <p:cNvPicPr>
            <a:picLocks noChangeAspect="1"/>
          </p:cNvPicPr>
          <p:nvPr/>
        </p:nvPicPr>
        <p:blipFill>
          <a:blip r:embed="rId3"/>
          <a:stretch>
            <a:fillRect/>
          </a:stretch>
        </p:blipFill>
        <p:spPr>
          <a:xfrm>
            <a:off x="7779659" y="441154"/>
            <a:ext cx="4220210" cy="2075875"/>
          </a:xfrm>
          <a:prstGeom prst="rect">
            <a:avLst/>
          </a:prstGeom>
        </p:spPr>
      </p:pic>
      <p:sp>
        <p:nvSpPr>
          <p:cNvPr id="5" name="TextBox 4">
            <a:extLst>
              <a:ext uri="{FF2B5EF4-FFF2-40B4-BE49-F238E27FC236}">
                <a16:creationId xmlns:a16="http://schemas.microsoft.com/office/drawing/2014/main" id="{C4775427-04D5-7588-7799-9FD6CCF6C23D}"/>
              </a:ext>
            </a:extLst>
          </p:cNvPr>
          <p:cNvSpPr txBox="1"/>
          <p:nvPr/>
        </p:nvSpPr>
        <p:spPr>
          <a:xfrm>
            <a:off x="262980" y="600811"/>
            <a:ext cx="4746172" cy="523220"/>
          </a:xfrm>
          <a:prstGeom prst="rect">
            <a:avLst/>
          </a:prstGeom>
          <a:noFill/>
        </p:spPr>
        <p:txBody>
          <a:bodyPr wrap="square" rtlCol="0">
            <a:spAutoFit/>
          </a:bodyPr>
          <a:lstStyle/>
          <a:p>
            <a:r>
              <a:rPr lang="vi-VN" sz="2800" b="1" dirty="0"/>
              <a:t>KẾT QUẢ ĐẠT ĐƯỢC</a:t>
            </a:r>
          </a:p>
        </p:txBody>
      </p:sp>
      <p:sp>
        <p:nvSpPr>
          <p:cNvPr id="7" name="TextBox 6">
            <a:extLst>
              <a:ext uri="{FF2B5EF4-FFF2-40B4-BE49-F238E27FC236}">
                <a16:creationId xmlns:a16="http://schemas.microsoft.com/office/drawing/2014/main" id="{AFFD6152-5698-1D77-6E11-00B42673F5B3}"/>
              </a:ext>
            </a:extLst>
          </p:cNvPr>
          <p:cNvSpPr txBox="1"/>
          <p:nvPr/>
        </p:nvSpPr>
        <p:spPr>
          <a:xfrm>
            <a:off x="0" y="1289600"/>
            <a:ext cx="6984817" cy="4801314"/>
          </a:xfrm>
          <a:prstGeom prst="rect">
            <a:avLst/>
          </a:prstGeom>
          <a:noFill/>
        </p:spPr>
        <p:txBody>
          <a:bodyPr wrap="square">
            <a:spAutoFit/>
          </a:bodyPr>
          <a:lstStyle/>
          <a:p>
            <a:pPr>
              <a:buNone/>
            </a:pPr>
            <a:r>
              <a:rPr lang="vi-VN" dirty="0"/>
              <a:t>Sau quá trình thực hiện, nhóm đã hoàn thành một </a:t>
            </a:r>
            <a:r>
              <a:rPr lang="vi-VN" dirty="0" err="1"/>
              <a:t>website</a:t>
            </a:r>
            <a:r>
              <a:rPr lang="vi-VN" dirty="0"/>
              <a:t> giới thiệu về các di sản văn hóa và di tích lịch sử tiêu biểu của tỉnh Trà Vinh. Giao diện </a:t>
            </a:r>
            <a:r>
              <a:rPr lang="vi-VN" dirty="0" err="1"/>
              <a:t>website</a:t>
            </a:r>
            <a:r>
              <a:rPr lang="vi-VN" dirty="0"/>
              <a:t> thân thiện, dễ sử dụng và được thiết kế hiện đại bằng </a:t>
            </a:r>
            <a:r>
              <a:rPr lang="vi-VN" dirty="0" err="1"/>
              <a:t>Tailwind</a:t>
            </a:r>
            <a:r>
              <a:rPr lang="vi-VN" dirty="0"/>
              <a:t> CSS.</a:t>
            </a:r>
          </a:p>
          <a:p>
            <a:pPr>
              <a:buNone/>
            </a:pPr>
            <a:endParaRPr lang="vi-VN" dirty="0"/>
          </a:p>
          <a:p>
            <a:pPr>
              <a:buNone/>
            </a:pPr>
            <a:r>
              <a:rPr lang="vi-VN" dirty="0"/>
              <a:t>Nội dung được chia theo từng chuyên mục như: Trang chủ, Giới thiệu, Di tích cấp quốc gia, Du lịch, Lịch sử – Văn hóa, Liên hệ,... giúp người dùng dễ dàng tìm kiếm thông tin.</a:t>
            </a:r>
          </a:p>
          <a:p>
            <a:pPr>
              <a:buNone/>
            </a:pPr>
            <a:endParaRPr lang="vi-VN" dirty="0"/>
          </a:p>
          <a:p>
            <a:pPr>
              <a:buNone/>
            </a:pPr>
            <a:r>
              <a:rPr lang="vi-VN" dirty="0"/>
              <a:t>Mỗi địa điểm được hiển thị với mô tả ngắn, hình ảnh minh họa, năm công nhận và vị trí trên bản đồ </a:t>
            </a:r>
            <a:r>
              <a:rPr lang="vi-VN" dirty="0" err="1"/>
              <a:t>Google</a:t>
            </a:r>
            <a:r>
              <a:rPr lang="vi-VN" dirty="0"/>
              <a:t> </a:t>
            </a:r>
            <a:r>
              <a:rPr lang="vi-VN" dirty="0" err="1"/>
              <a:t>Maps</a:t>
            </a:r>
            <a:r>
              <a:rPr lang="vi-VN" dirty="0"/>
              <a:t>. Ngoài ra, nhóm còn thêm hiệu ứng như hiển thị chi tiết dạng </a:t>
            </a:r>
            <a:r>
              <a:rPr lang="vi-VN" dirty="0" err="1"/>
              <a:t>popup</a:t>
            </a:r>
            <a:r>
              <a:rPr lang="vi-VN" dirty="0"/>
              <a:t>, hiệu ứng kính mờ (</a:t>
            </a:r>
            <a:r>
              <a:rPr lang="vi-VN" dirty="0" err="1"/>
              <a:t>liquid</a:t>
            </a:r>
            <a:r>
              <a:rPr lang="vi-VN" dirty="0"/>
              <a:t> </a:t>
            </a:r>
            <a:r>
              <a:rPr lang="vi-VN" dirty="0" err="1"/>
              <a:t>glass</a:t>
            </a:r>
            <a:r>
              <a:rPr lang="vi-VN" dirty="0"/>
              <a:t>) để tạo trải nghiệm sinh động hơn.</a:t>
            </a:r>
          </a:p>
          <a:p>
            <a:pPr>
              <a:buNone/>
            </a:pPr>
            <a:endParaRPr lang="vi-VN" dirty="0"/>
          </a:p>
          <a:p>
            <a:r>
              <a:rPr lang="vi-VN" dirty="0"/>
              <a:t>Phần </a:t>
            </a:r>
            <a:r>
              <a:rPr lang="vi-VN" dirty="0" err="1"/>
              <a:t>backend</a:t>
            </a:r>
            <a:r>
              <a:rPr lang="vi-VN" dirty="0"/>
              <a:t> được xây dựng bằng </a:t>
            </a:r>
            <a:r>
              <a:rPr lang="vi-VN" dirty="0" err="1"/>
              <a:t>NestJS</a:t>
            </a:r>
            <a:r>
              <a:rPr lang="vi-VN" dirty="0"/>
              <a:t>, kết nối với cơ sở dữ liệu </a:t>
            </a:r>
            <a:r>
              <a:rPr lang="vi-VN" dirty="0" err="1"/>
              <a:t>MongoDB</a:t>
            </a:r>
            <a:r>
              <a:rPr lang="vi-VN" dirty="0"/>
              <a:t>, cung cấp API cho </a:t>
            </a:r>
            <a:r>
              <a:rPr lang="vi-VN" dirty="0" err="1"/>
              <a:t>frontend</a:t>
            </a:r>
            <a:r>
              <a:rPr lang="vi-VN" dirty="0"/>
              <a:t> sử dụng. Hệ thống được kiểm thử và chạy ổn định trong môi trường phát triển.</a:t>
            </a:r>
          </a:p>
        </p:txBody>
      </p:sp>
    </p:spTree>
    <p:extLst>
      <p:ext uri="{BB962C8B-B14F-4D97-AF65-F5344CB8AC3E}">
        <p14:creationId xmlns:p14="http://schemas.microsoft.com/office/powerpoint/2010/main" val="39065197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B92794A-3D91-141F-5F52-B9747F1BDCC1}"/>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400" kern="1200">
                <a:solidFill>
                  <a:schemeClr val="tx1"/>
                </a:solidFill>
                <a:latin typeface="+mj-lt"/>
                <a:ea typeface="+mj-ea"/>
                <a:cs typeface="+mj-cs"/>
              </a:rPr>
              <a:t>GIỚI THIỆU VỀ ĐỒ ÁN</a:t>
            </a:r>
          </a:p>
        </p:txBody>
      </p:sp>
      <p:sp>
        <p:nvSpPr>
          <p:cNvPr id="17" name="Rectangle 16">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TextBox 9">
            <a:extLst>
              <a:ext uri="{FF2B5EF4-FFF2-40B4-BE49-F238E27FC236}">
                <a16:creationId xmlns:a16="http://schemas.microsoft.com/office/drawing/2014/main" id="{D9D5BB7A-08D7-67D1-65DC-715A3900372C}"/>
              </a:ext>
            </a:extLst>
          </p:cNvPr>
          <p:cNvSpPr txBox="1"/>
          <p:nvPr/>
        </p:nvSpPr>
        <p:spPr>
          <a:xfrm>
            <a:off x="130628" y="2510108"/>
            <a:ext cx="5355771" cy="3492868"/>
          </a:xfrm>
          <a:prstGeom prst="rect">
            <a:avLst/>
          </a:prstGeom>
        </p:spPr>
        <p:txBody>
          <a:bodyPr vert="horz" lIns="91440" tIns="45720" rIns="91440" bIns="45720" rtlCol="0">
            <a:normAutofit/>
          </a:bodyPr>
          <a:lstStyle/>
          <a:p>
            <a:pPr marR="0">
              <a:lnSpc>
                <a:spcPct val="90000"/>
              </a:lnSpc>
              <a:spcAft>
                <a:spcPts val="1000"/>
              </a:spcAft>
            </a:pPr>
            <a:r>
              <a:rPr lang="en-US" dirty="0" err="1">
                <a:effectLst/>
              </a:rPr>
              <a:t>Hiện</a:t>
            </a:r>
            <a:r>
              <a:rPr lang="en-US" dirty="0">
                <a:effectLst/>
              </a:rPr>
              <a:t> nay </a:t>
            </a:r>
            <a:r>
              <a:rPr lang="en-US" dirty="0" err="1">
                <a:effectLst/>
              </a:rPr>
              <a:t>trong</a:t>
            </a:r>
            <a:r>
              <a:rPr lang="en-US" dirty="0">
                <a:effectLst/>
              </a:rPr>
              <a:t> </a:t>
            </a:r>
            <a:r>
              <a:rPr lang="en-US" dirty="0" err="1">
                <a:effectLst/>
              </a:rPr>
              <a:t>bối</a:t>
            </a:r>
            <a:r>
              <a:rPr lang="en-US" dirty="0">
                <a:effectLst/>
              </a:rPr>
              <a:t> </a:t>
            </a:r>
            <a:r>
              <a:rPr lang="en-US" dirty="0" err="1">
                <a:effectLst/>
              </a:rPr>
              <a:t>cảnh</a:t>
            </a:r>
            <a:r>
              <a:rPr lang="en-US" dirty="0">
                <a:effectLst/>
              </a:rPr>
              <a:t> </a:t>
            </a:r>
            <a:r>
              <a:rPr lang="en-US" dirty="0" err="1">
                <a:effectLst/>
              </a:rPr>
              <a:t>việc</a:t>
            </a:r>
            <a:r>
              <a:rPr lang="en-US" dirty="0">
                <a:effectLst/>
              </a:rPr>
              <a:t> </a:t>
            </a:r>
            <a:r>
              <a:rPr lang="en-US" dirty="0" err="1">
                <a:effectLst/>
              </a:rPr>
              <a:t>bảo</a:t>
            </a:r>
            <a:r>
              <a:rPr lang="en-US" dirty="0">
                <a:effectLst/>
              </a:rPr>
              <a:t> </a:t>
            </a:r>
            <a:r>
              <a:rPr lang="en-US" dirty="0" err="1">
                <a:effectLst/>
              </a:rPr>
              <a:t>tồn</a:t>
            </a:r>
            <a:r>
              <a:rPr lang="en-US" dirty="0">
                <a:effectLst/>
              </a:rPr>
              <a:t> </a:t>
            </a:r>
            <a:r>
              <a:rPr lang="en-US" dirty="0" err="1">
                <a:effectLst/>
              </a:rPr>
              <a:t>và</a:t>
            </a:r>
            <a:r>
              <a:rPr lang="en-US" dirty="0">
                <a:effectLst/>
              </a:rPr>
              <a:t> </a:t>
            </a:r>
            <a:r>
              <a:rPr lang="en-US" dirty="0" err="1">
                <a:effectLst/>
              </a:rPr>
              <a:t>phát</a:t>
            </a:r>
            <a:r>
              <a:rPr lang="en-US" dirty="0">
                <a:effectLst/>
              </a:rPr>
              <a:t> </a:t>
            </a:r>
            <a:r>
              <a:rPr lang="en-US" dirty="0" err="1">
                <a:effectLst/>
              </a:rPr>
              <a:t>huy</a:t>
            </a:r>
            <a:r>
              <a:rPr lang="en-US" dirty="0">
                <a:effectLst/>
              </a:rPr>
              <a:t> </a:t>
            </a:r>
            <a:r>
              <a:rPr lang="en-US" dirty="0" err="1">
                <a:effectLst/>
              </a:rPr>
              <a:t>giá</a:t>
            </a:r>
            <a:r>
              <a:rPr lang="en-US" dirty="0">
                <a:effectLst/>
              </a:rPr>
              <a:t> </a:t>
            </a:r>
            <a:r>
              <a:rPr lang="en-US" dirty="0" err="1">
                <a:effectLst/>
              </a:rPr>
              <a:t>trị</a:t>
            </a:r>
            <a:r>
              <a:rPr lang="en-US" dirty="0">
                <a:effectLst/>
              </a:rPr>
              <a:t> </a:t>
            </a:r>
            <a:r>
              <a:rPr lang="en-US" dirty="0" err="1">
                <a:effectLst/>
              </a:rPr>
              <a:t>các</a:t>
            </a:r>
            <a:r>
              <a:rPr lang="en-US" dirty="0">
                <a:effectLst/>
              </a:rPr>
              <a:t> di </a:t>
            </a:r>
            <a:r>
              <a:rPr lang="en-US" dirty="0" err="1">
                <a:effectLst/>
              </a:rPr>
              <a:t>sản</a:t>
            </a:r>
            <a:r>
              <a:rPr lang="en-US" dirty="0">
                <a:effectLst/>
              </a:rPr>
              <a:t> </a:t>
            </a:r>
            <a:r>
              <a:rPr lang="en-US" dirty="0" err="1">
                <a:effectLst/>
              </a:rPr>
              <a:t>văn</a:t>
            </a:r>
            <a:r>
              <a:rPr lang="en-US" dirty="0">
                <a:effectLst/>
              </a:rPr>
              <a:t> </a:t>
            </a:r>
            <a:r>
              <a:rPr lang="en-US" dirty="0" err="1">
                <a:effectLst/>
              </a:rPr>
              <a:t>hóa</a:t>
            </a:r>
            <a:r>
              <a:rPr lang="en-US" dirty="0">
                <a:effectLst/>
              </a:rPr>
              <a:t> </a:t>
            </a:r>
            <a:r>
              <a:rPr lang="en-US" dirty="0" err="1">
                <a:effectLst/>
              </a:rPr>
              <a:t>và</a:t>
            </a:r>
            <a:r>
              <a:rPr lang="en-US" dirty="0">
                <a:effectLst/>
              </a:rPr>
              <a:t> di </a:t>
            </a:r>
            <a:r>
              <a:rPr lang="en-US" dirty="0" err="1">
                <a:effectLst/>
              </a:rPr>
              <a:t>tích</a:t>
            </a:r>
            <a:r>
              <a:rPr lang="en-US" dirty="0">
                <a:effectLst/>
              </a:rPr>
              <a:t> </a:t>
            </a:r>
            <a:r>
              <a:rPr lang="en-US" dirty="0" err="1">
                <a:effectLst/>
              </a:rPr>
              <a:t>lịch</a:t>
            </a:r>
            <a:r>
              <a:rPr lang="en-US" dirty="0">
                <a:effectLst/>
              </a:rPr>
              <a:t> </a:t>
            </a:r>
            <a:r>
              <a:rPr lang="en-US" dirty="0" err="1">
                <a:effectLst/>
              </a:rPr>
              <a:t>sử</a:t>
            </a:r>
            <a:r>
              <a:rPr lang="en-US" dirty="0">
                <a:effectLst/>
              </a:rPr>
              <a:t> </a:t>
            </a:r>
            <a:r>
              <a:rPr lang="en-US" dirty="0" err="1">
                <a:effectLst/>
              </a:rPr>
              <a:t>không</a:t>
            </a:r>
            <a:r>
              <a:rPr lang="en-US" dirty="0">
                <a:effectLst/>
              </a:rPr>
              <a:t> </a:t>
            </a:r>
            <a:r>
              <a:rPr lang="en-US" dirty="0" err="1">
                <a:effectLst/>
              </a:rPr>
              <a:t>chỉ</a:t>
            </a:r>
            <a:r>
              <a:rPr lang="en-US" dirty="0">
                <a:effectLst/>
              </a:rPr>
              <a:t> </a:t>
            </a:r>
            <a:r>
              <a:rPr lang="en-US" dirty="0" err="1">
                <a:effectLst/>
              </a:rPr>
              <a:t>góp</a:t>
            </a:r>
            <a:r>
              <a:rPr lang="en-US" dirty="0">
                <a:effectLst/>
              </a:rPr>
              <a:t> </a:t>
            </a:r>
            <a:r>
              <a:rPr lang="en-US" dirty="0" err="1">
                <a:effectLst/>
              </a:rPr>
              <a:t>phần</a:t>
            </a:r>
            <a:r>
              <a:rPr lang="en-US" dirty="0">
                <a:effectLst/>
              </a:rPr>
              <a:t> </a:t>
            </a:r>
            <a:r>
              <a:rPr lang="en-US" dirty="0" err="1">
                <a:effectLst/>
              </a:rPr>
              <a:t>gữi</a:t>
            </a:r>
            <a:r>
              <a:rPr lang="en-US" dirty="0">
                <a:effectLst/>
              </a:rPr>
              <a:t> </a:t>
            </a:r>
            <a:r>
              <a:rPr lang="en-US" dirty="0" err="1">
                <a:effectLst/>
              </a:rPr>
              <a:t>gìn</a:t>
            </a:r>
            <a:r>
              <a:rPr lang="en-US" dirty="0">
                <a:effectLst/>
              </a:rPr>
              <a:t> </a:t>
            </a:r>
            <a:r>
              <a:rPr lang="en-US" dirty="0" err="1">
                <a:effectLst/>
              </a:rPr>
              <a:t>bản</a:t>
            </a:r>
            <a:r>
              <a:rPr lang="en-US" dirty="0">
                <a:effectLst/>
              </a:rPr>
              <a:t> </a:t>
            </a:r>
            <a:r>
              <a:rPr lang="en-US" dirty="0" err="1">
                <a:effectLst/>
              </a:rPr>
              <a:t>sắc</a:t>
            </a:r>
            <a:r>
              <a:rPr lang="en-US" dirty="0">
                <a:effectLst/>
              </a:rPr>
              <a:t> </a:t>
            </a:r>
            <a:r>
              <a:rPr lang="en-US" dirty="0" err="1">
                <a:effectLst/>
              </a:rPr>
              <a:t>dân</a:t>
            </a:r>
            <a:r>
              <a:rPr lang="en-US" dirty="0">
                <a:effectLst/>
              </a:rPr>
              <a:t> </a:t>
            </a:r>
            <a:r>
              <a:rPr lang="en-US" dirty="0" err="1">
                <a:effectLst/>
              </a:rPr>
              <a:t>tộc</a:t>
            </a:r>
            <a:r>
              <a:rPr lang="en-US" dirty="0">
                <a:effectLst/>
              </a:rPr>
              <a:t> </a:t>
            </a:r>
            <a:r>
              <a:rPr lang="en-US" dirty="0" err="1">
                <a:effectLst/>
              </a:rPr>
              <a:t>mà</a:t>
            </a:r>
            <a:r>
              <a:rPr lang="en-US" dirty="0">
                <a:effectLst/>
              </a:rPr>
              <a:t> </a:t>
            </a:r>
            <a:r>
              <a:rPr lang="en-US" dirty="0" err="1">
                <a:effectLst/>
              </a:rPr>
              <a:t>còn</a:t>
            </a:r>
            <a:r>
              <a:rPr lang="en-US" dirty="0">
                <a:effectLst/>
              </a:rPr>
              <a:t> </a:t>
            </a:r>
            <a:r>
              <a:rPr lang="en-US" dirty="0" err="1">
                <a:effectLst/>
              </a:rPr>
              <a:t>thúc</a:t>
            </a:r>
            <a:r>
              <a:rPr lang="en-US" dirty="0">
                <a:effectLst/>
              </a:rPr>
              <a:t> </a:t>
            </a:r>
            <a:r>
              <a:rPr lang="en-US" dirty="0" err="1">
                <a:effectLst/>
              </a:rPr>
              <a:t>đẩy</a:t>
            </a:r>
            <a:r>
              <a:rPr lang="en-US" dirty="0">
                <a:effectLst/>
              </a:rPr>
              <a:t> </a:t>
            </a:r>
            <a:r>
              <a:rPr lang="en-US" dirty="0" err="1">
                <a:effectLst/>
              </a:rPr>
              <a:t>phát</a:t>
            </a:r>
            <a:r>
              <a:rPr lang="en-US" dirty="0">
                <a:effectLst/>
              </a:rPr>
              <a:t> </a:t>
            </a:r>
            <a:r>
              <a:rPr lang="en-US" dirty="0" err="1">
                <a:effectLst/>
              </a:rPr>
              <a:t>triển</a:t>
            </a:r>
            <a:r>
              <a:rPr lang="en-US" dirty="0">
                <a:effectLst/>
              </a:rPr>
              <a:t> du </a:t>
            </a:r>
            <a:r>
              <a:rPr lang="en-US" dirty="0" err="1">
                <a:effectLst/>
              </a:rPr>
              <a:t>lịch</a:t>
            </a:r>
            <a:r>
              <a:rPr lang="en-US" dirty="0">
                <a:effectLst/>
              </a:rPr>
              <a:t> </a:t>
            </a:r>
            <a:r>
              <a:rPr lang="en-US" dirty="0" err="1">
                <a:effectLst/>
              </a:rPr>
              <a:t>bền</a:t>
            </a:r>
            <a:r>
              <a:rPr lang="en-US" dirty="0">
                <a:effectLst/>
              </a:rPr>
              <a:t> </a:t>
            </a:r>
            <a:r>
              <a:rPr lang="en-US" dirty="0" err="1">
                <a:effectLst/>
              </a:rPr>
              <a:t>vững</a:t>
            </a:r>
            <a:r>
              <a:rPr lang="en-US" dirty="0">
                <a:effectLst/>
              </a:rPr>
              <a:t> </a:t>
            </a:r>
            <a:r>
              <a:rPr lang="en-US" dirty="0" err="1">
                <a:effectLst/>
              </a:rPr>
              <a:t>và</a:t>
            </a:r>
            <a:r>
              <a:rPr lang="en-US" dirty="0">
                <a:effectLst/>
              </a:rPr>
              <a:t> Trà Vinh </a:t>
            </a:r>
            <a:r>
              <a:rPr lang="en-US" dirty="0" err="1">
                <a:effectLst/>
              </a:rPr>
              <a:t>là</a:t>
            </a:r>
            <a:r>
              <a:rPr lang="en-US" dirty="0">
                <a:effectLst/>
              </a:rPr>
              <a:t> </a:t>
            </a:r>
            <a:r>
              <a:rPr lang="en-US" dirty="0" err="1">
                <a:effectLst/>
              </a:rPr>
              <a:t>một</a:t>
            </a:r>
            <a:r>
              <a:rPr lang="en-US" dirty="0">
                <a:effectLst/>
              </a:rPr>
              <a:t> </a:t>
            </a:r>
            <a:r>
              <a:rPr lang="en-US" dirty="0" err="1">
                <a:effectLst/>
              </a:rPr>
              <a:t>tỉnh</a:t>
            </a:r>
            <a:r>
              <a:rPr lang="en-US" dirty="0">
                <a:effectLst/>
              </a:rPr>
              <a:t> </a:t>
            </a:r>
            <a:r>
              <a:rPr lang="en-US" dirty="0" err="1">
                <a:effectLst/>
              </a:rPr>
              <a:t>thuộc</a:t>
            </a:r>
            <a:r>
              <a:rPr lang="en-US" dirty="0">
                <a:effectLst/>
              </a:rPr>
              <a:t> </a:t>
            </a:r>
            <a:r>
              <a:rPr lang="en-US" dirty="0" err="1">
                <a:effectLst/>
              </a:rPr>
              <a:t>khu</a:t>
            </a:r>
            <a:r>
              <a:rPr lang="en-US" dirty="0">
                <a:effectLst/>
              </a:rPr>
              <a:t> </a:t>
            </a:r>
            <a:r>
              <a:rPr lang="en-US" dirty="0" err="1">
                <a:effectLst/>
              </a:rPr>
              <a:t>vực</a:t>
            </a:r>
            <a:r>
              <a:rPr lang="en-US" dirty="0">
                <a:effectLst/>
              </a:rPr>
              <a:t> </a:t>
            </a:r>
            <a:r>
              <a:rPr lang="en-US" dirty="0" err="1">
                <a:effectLst/>
              </a:rPr>
              <a:t>Đồng</a:t>
            </a:r>
            <a:r>
              <a:rPr lang="en-US" dirty="0">
                <a:effectLst/>
              </a:rPr>
              <a:t> </a:t>
            </a:r>
            <a:r>
              <a:rPr lang="en-US" dirty="0" err="1">
                <a:effectLst/>
              </a:rPr>
              <a:t>Bằng</a:t>
            </a:r>
            <a:r>
              <a:rPr lang="en-US" dirty="0">
                <a:effectLst/>
              </a:rPr>
              <a:t> </a:t>
            </a:r>
            <a:r>
              <a:rPr lang="en-US" dirty="0" err="1">
                <a:effectLst/>
              </a:rPr>
              <a:t>Sông</a:t>
            </a:r>
            <a:r>
              <a:rPr lang="en-US" dirty="0">
                <a:effectLst/>
              </a:rPr>
              <a:t> </a:t>
            </a:r>
            <a:r>
              <a:rPr lang="en-US" dirty="0" err="1">
                <a:effectLst/>
              </a:rPr>
              <a:t>Cửu</a:t>
            </a:r>
            <a:r>
              <a:rPr lang="en-US" dirty="0">
                <a:effectLst/>
              </a:rPr>
              <a:t> Long </a:t>
            </a:r>
            <a:r>
              <a:rPr lang="en-US" dirty="0" err="1">
                <a:effectLst/>
              </a:rPr>
              <a:t>nổi</a:t>
            </a:r>
            <a:r>
              <a:rPr lang="en-US" dirty="0">
                <a:effectLst/>
              </a:rPr>
              <a:t> </a:t>
            </a:r>
            <a:r>
              <a:rPr lang="en-US" dirty="0" err="1">
                <a:effectLst/>
              </a:rPr>
              <a:t>tiếng</a:t>
            </a:r>
            <a:r>
              <a:rPr lang="en-US" dirty="0">
                <a:effectLst/>
              </a:rPr>
              <a:t> </a:t>
            </a:r>
            <a:r>
              <a:rPr lang="en-US" dirty="0" err="1">
                <a:effectLst/>
              </a:rPr>
              <a:t>về</a:t>
            </a:r>
            <a:r>
              <a:rPr lang="en-US" dirty="0">
                <a:effectLst/>
              </a:rPr>
              <a:t> </a:t>
            </a:r>
            <a:r>
              <a:rPr lang="en-US" dirty="0" err="1">
                <a:effectLst/>
              </a:rPr>
              <a:t>nền</a:t>
            </a:r>
            <a:r>
              <a:rPr lang="en-US" dirty="0">
                <a:effectLst/>
              </a:rPr>
              <a:t> </a:t>
            </a:r>
            <a:r>
              <a:rPr lang="en-US" dirty="0" err="1">
                <a:effectLst/>
              </a:rPr>
              <a:t>văn</a:t>
            </a:r>
            <a:r>
              <a:rPr lang="en-US" dirty="0">
                <a:effectLst/>
              </a:rPr>
              <a:t> </a:t>
            </a:r>
            <a:r>
              <a:rPr lang="en-US" dirty="0" err="1">
                <a:effectLst/>
              </a:rPr>
              <a:t>hóa</a:t>
            </a:r>
            <a:r>
              <a:rPr lang="en-US" dirty="0">
                <a:effectLst/>
              </a:rPr>
              <a:t> Khmer </a:t>
            </a:r>
            <a:r>
              <a:rPr lang="en-US" dirty="0" err="1">
                <a:effectLst/>
              </a:rPr>
              <a:t>đặc</a:t>
            </a:r>
            <a:r>
              <a:rPr lang="en-US" dirty="0">
                <a:effectLst/>
              </a:rPr>
              <a:t> </a:t>
            </a:r>
            <a:r>
              <a:rPr lang="en-US" dirty="0" err="1">
                <a:effectLst/>
              </a:rPr>
              <a:t>sắc</a:t>
            </a:r>
            <a:r>
              <a:rPr lang="en-US" dirty="0">
                <a:effectLst/>
              </a:rPr>
              <a:t> </a:t>
            </a:r>
            <a:r>
              <a:rPr lang="en-US" dirty="0" err="1">
                <a:effectLst/>
              </a:rPr>
              <a:t>cùng</a:t>
            </a:r>
            <a:r>
              <a:rPr lang="en-US" dirty="0">
                <a:effectLst/>
              </a:rPr>
              <a:t> </a:t>
            </a:r>
            <a:r>
              <a:rPr lang="en-US" dirty="0" err="1">
                <a:effectLst/>
              </a:rPr>
              <a:t>nhiều</a:t>
            </a:r>
            <a:r>
              <a:rPr lang="en-US" dirty="0">
                <a:effectLst/>
              </a:rPr>
              <a:t> di </a:t>
            </a:r>
            <a:r>
              <a:rPr lang="en-US" dirty="0" err="1">
                <a:effectLst/>
              </a:rPr>
              <a:t>tích</a:t>
            </a:r>
            <a:r>
              <a:rPr lang="en-US" dirty="0">
                <a:effectLst/>
              </a:rPr>
              <a:t> </a:t>
            </a:r>
            <a:r>
              <a:rPr lang="en-US" dirty="0" err="1">
                <a:effectLst/>
              </a:rPr>
              <a:t>lịch</a:t>
            </a:r>
            <a:r>
              <a:rPr lang="en-US" dirty="0">
                <a:effectLst/>
              </a:rPr>
              <a:t> </a:t>
            </a:r>
            <a:r>
              <a:rPr lang="en-US" dirty="0" err="1">
                <a:effectLst/>
              </a:rPr>
              <a:t>sử</a:t>
            </a:r>
            <a:r>
              <a:rPr lang="en-US" dirty="0">
                <a:effectLst/>
              </a:rPr>
              <a:t> </a:t>
            </a:r>
            <a:r>
              <a:rPr lang="en-US" dirty="0" err="1">
                <a:effectLst/>
              </a:rPr>
              <a:t>quan</a:t>
            </a:r>
            <a:r>
              <a:rPr lang="en-US" dirty="0">
                <a:effectLst/>
              </a:rPr>
              <a:t> </a:t>
            </a:r>
            <a:r>
              <a:rPr lang="en-US" dirty="0" err="1">
                <a:effectLst/>
              </a:rPr>
              <a:t>trọng</a:t>
            </a:r>
            <a:r>
              <a:rPr lang="en-US" dirty="0">
                <a:effectLst/>
              </a:rPr>
              <a:t>. Tuy </a:t>
            </a:r>
            <a:r>
              <a:rPr lang="en-US" dirty="0" err="1">
                <a:effectLst/>
              </a:rPr>
              <a:t>nhiên</a:t>
            </a:r>
            <a:r>
              <a:rPr lang="en-US" dirty="0">
                <a:effectLst/>
              </a:rPr>
              <a:t> </a:t>
            </a:r>
            <a:r>
              <a:rPr lang="en-US" dirty="0" err="1">
                <a:effectLst/>
              </a:rPr>
              <a:t>hiện</a:t>
            </a:r>
            <a:r>
              <a:rPr lang="en-US" dirty="0">
                <a:effectLst/>
              </a:rPr>
              <a:t> nay </a:t>
            </a:r>
            <a:r>
              <a:rPr lang="en-US" dirty="0" err="1">
                <a:effectLst/>
              </a:rPr>
              <a:t>về</a:t>
            </a:r>
            <a:r>
              <a:rPr lang="en-US" dirty="0">
                <a:effectLst/>
              </a:rPr>
              <a:t> </a:t>
            </a:r>
            <a:r>
              <a:rPr lang="en-US" dirty="0" err="1">
                <a:effectLst/>
              </a:rPr>
              <a:t>thông</a:t>
            </a:r>
            <a:r>
              <a:rPr lang="en-US" dirty="0">
                <a:effectLst/>
              </a:rPr>
              <a:t> tin </a:t>
            </a:r>
            <a:r>
              <a:rPr lang="en-US" dirty="0" err="1">
                <a:effectLst/>
              </a:rPr>
              <a:t>sát</a:t>
            </a:r>
            <a:r>
              <a:rPr lang="en-US" dirty="0">
                <a:effectLst/>
              </a:rPr>
              <a:t> </a:t>
            </a:r>
            <a:r>
              <a:rPr lang="en-US" dirty="0" err="1">
                <a:effectLst/>
              </a:rPr>
              <a:t>nhập</a:t>
            </a:r>
            <a:r>
              <a:rPr lang="en-US" dirty="0">
                <a:effectLst/>
              </a:rPr>
              <a:t> </a:t>
            </a:r>
            <a:r>
              <a:rPr lang="en-US" dirty="0" err="1">
                <a:effectLst/>
              </a:rPr>
              <a:t>địa</a:t>
            </a:r>
            <a:r>
              <a:rPr lang="en-US" dirty="0">
                <a:effectLst/>
              </a:rPr>
              <a:t> </a:t>
            </a:r>
            <a:r>
              <a:rPr lang="en-US" dirty="0" err="1">
                <a:effectLst/>
              </a:rPr>
              <a:t>điểm</a:t>
            </a:r>
            <a:r>
              <a:rPr lang="en-US" dirty="0">
                <a:effectLst/>
              </a:rPr>
              <a:t> </a:t>
            </a:r>
            <a:r>
              <a:rPr lang="en-US" dirty="0" err="1">
                <a:effectLst/>
              </a:rPr>
              <a:t>thành</a:t>
            </a:r>
            <a:r>
              <a:rPr lang="en-US" dirty="0">
                <a:effectLst/>
              </a:rPr>
              <a:t> </a:t>
            </a:r>
            <a:r>
              <a:rPr lang="en-US" dirty="0" err="1">
                <a:effectLst/>
              </a:rPr>
              <a:t>vùng</a:t>
            </a:r>
            <a:r>
              <a:rPr lang="en-US" dirty="0">
                <a:effectLst/>
              </a:rPr>
              <a:t> </a:t>
            </a:r>
            <a:r>
              <a:rPr lang="en-US" dirty="0" err="1">
                <a:effectLst/>
              </a:rPr>
              <a:t>tỉnh</a:t>
            </a:r>
            <a:r>
              <a:rPr lang="en-US" dirty="0">
                <a:effectLst/>
              </a:rPr>
              <a:t> </a:t>
            </a:r>
            <a:r>
              <a:rPr lang="en-US" dirty="0" err="1">
                <a:effectLst/>
              </a:rPr>
              <a:t>mới</a:t>
            </a:r>
            <a:r>
              <a:rPr lang="en-US" dirty="0">
                <a:effectLst/>
              </a:rPr>
              <a:t> </a:t>
            </a:r>
            <a:r>
              <a:rPr lang="en-US" dirty="0" err="1">
                <a:effectLst/>
              </a:rPr>
              <a:t>thì</a:t>
            </a:r>
            <a:r>
              <a:rPr lang="en-US" dirty="0">
                <a:effectLst/>
              </a:rPr>
              <a:t> </a:t>
            </a:r>
            <a:r>
              <a:rPr lang="en-US" dirty="0" err="1">
                <a:effectLst/>
              </a:rPr>
              <a:t>nhóm</a:t>
            </a:r>
            <a:r>
              <a:rPr lang="en-US" dirty="0">
                <a:effectLst/>
              </a:rPr>
              <a:t> </a:t>
            </a:r>
            <a:r>
              <a:rPr lang="en-US" dirty="0" err="1">
                <a:effectLst/>
              </a:rPr>
              <a:t>đã</a:t>
            </a:r>
            <a:r>
              <a:rPr lang="en-US" dirty="0">
                <a:effectLst/>
              </a:rPr>
              <a:t> </a:t>
            </a:r>
            <a:r>
              <a:rPr lang="en-US" dirty="0" err="1">
                <a:effectLst/>
              </a:rPr>
              <a:t>quyết</a:t>
            </a:r>
            <a:r>
              <a:rPr lang="en-US" dirty="0">
                <a:effectLst/>
              </a:rPr>
              <a:t> </a:t>
            </a:r>
            <a:r>
              <a:rPr lang="en-US" dirty="0" err="1">
                <a:effectLst/>
              </a:rPr>
              <a:t>định</a:t>
            </a:r>
            <a:r>
              <a:rPr lang="en-US" dirty="0">
                <a:effectLst/>
              </a:rPr>
              <a:t> </a:t>
            </a:r>
            <a:r>
              <a:rPr lang="en-US" dirty="0" err="1">
                <a:effectLst/>
              </a:rPr>
              <a:t>chọn</a:t>
            </a:r>
            <a:r>
              <a:rPr lang="en-US" dirty="0">
                <a:effectLst/>
              </a:rPr>
              <a:t> </a:t>
            </a:r>
            <a:r>
              <a:rPr lang="en-US" dirty="0" err="1">
                <a:effectLst/>
              </a:rPr>
              <a:t>đề</a:t>
            </a:r>
            <a:r>
              <a:rPr lang="en-US" dirty="0">
                <a:effectLst/>
              </a:rPr>
              <a:t> </a:t>
            </a:r>
            <a:r>
              <a:rPr lang="en-US" dirty="0" err="1">
                <a:effectLst/>
              </a:rPr>
              <a:t>tài</a:t>
            </a:r>
            <a:r>
              <a:rPr lang="en-US" dirty="0">
                <a:effectLst/>
              </a:rPr>
              <a:t> “</a:t>
            </a:r>
            <a:r>
              <a:rPr lang="en-US" dirty="0" err="1">
                <a:effectLst/>
              </a:rPr>
              <a:t>Xây</a:t>
            </a:r>
            <a:r>
              <a:rPr lang="en-US" dirty="0">
                <a:effectLst/>
              </a:rPr>
              <a:t> </a:t>
            </a:r>
            <a:r>
              <a:rPr lang="en-US" dirty="0" err="1">
                <a:effectLst/>
              </a:rPr>
              <a:t>dựng</a:t>
            </a:r>
            <a:r>
              <a:rPr lang="en-US" dirty="0">
                <a:effectLst/>
              </a:rPr>
              <a:t> website </a:t>
            </a:r>
            <a:r>
              <a:rPr lang="en-US" dirty="0" err="1">
                <a:effectLst/>
              </a:rPr>
              <a:t>giới</a:t>
            </a:r>
            <a:r>
              <a:rPr lang="en-US" dirty="0">
                <a:effectLst/>
              </a:rPr>
              <a:t> </a:t>
            </a:r>
            <a:r>
              <a:rPr lang="en-US" dirty="0" err="1">
                <a:effectLst/>
              </a:rPr>
              <a:t>thiệu</a:t>
            </a:r>
            <a:r>
              <a:rPr lang="en-US" dirty="0">
                <a:effectLst/>
              </a:rPr>
              <a:t> Di </a:t>
            </a:r>
            <a:r>
              <a:rPr lang="en-US" dirty="0" err="1">
                <a:effectLst/>
              </a:rPr>
              <a:t>sản</a:t>
            </a:r>
            <a:r>
              <a:rPr lang="en-US" dirty="0">
                <a:effectLst/>
              </a:rPr>
              <a:t> Văn </a:t>
            </a:r>
            <a:r>
              <a:rPr lang="en-US" dirty="0" err="1">
                <a:effectLst/>
              </a:rPr>
              <a:t>Hóa</a:t>
            </a:r>
            <a:r>
              <a:rPr lang="en-US" dirty="0">
                <a:effectLst/>
              </a:rPr>
              <a:t> </a:t>
            </a:r>
            <a:r>
              <a:rPr lang="en-US" dirty="0" err="1">
                <a:effectLst/>
              </a:rPr>
              <a:t>và</a:t>
            </a:r>
            <a:r>
              <a:rPr lang="en-US" dirty="0">
                <a:effectLst/>
              </a:rPr>
              <a:t> Di </a:t>
            </a:r>
            <a:r>
              <a:rPr lang="en-US" dirty="0" err="1">
                <a:effectLst/>
              </a:rPr>
              <a:t>tích</a:t>
            </a:r>
            <a:r>
              <a:rPr lang="en-US" dirty="0">
                <a:effectLst/>
              </a:rPr>
              <a:t> </a:t>
            </a:r>
            <a:r>
              <a:rPr lang="en-US" dirty="0" err="1">
                <a:effectLst/>
              </a:rPr>
              <a:t>Lịch</a:t>
            </a:r>
            <a:r>
              <a:rPr lang="en-US" dirty="0">
                <a:effectLst/>
              </a:rPr>
              <a:t> </a:t>
            </a:r>
            <a:r>
              <a:rPr lang="en-US" dirty="0" err="1">
                <a:effectLst/>
              </a:rPr>
              <a:t>Sử</a:t>
            </a:r>
            <a:r>
              <a:rPr lang="en-US" dirty="0">
                <a:effectLst/>
              </a:rPr>
              <a:t> </a:t>
            </a:r>
            <a:r>
              <a:rPr lang="en-US" dirty="0" err="1">
                <a:effectLst/>
              </a:rPr>
              <a:t>Tỉnh</a:t>
            </a:r>
            <a:r>
              <a:rPr lang="en-US" dirty="0">
                <a:effectLst/>
              </a:rPr>
              <a:t> Trà Vinh”</a:t>
            </a:r>
          </a:p>
        </p:txBody>
      </p:sp>
      <p:pic>
        <p:nvPicPr>
          <p:cNvPr id="4" name="Picture 3">
            <a:extLst>
              <a:ext uri="{FF2B5EF4-FFF2-40B4-BE49-F238E27FC236}">
                <a16:creationId xmlns:a16="http://schemas.microsoft.com/office/drawing/2014/main" id="{94ADBD2F-FFCF-E27E-302B-3A786F866A96}"/>
              </a:ext>
            </a:extLst>
          </p:cNvPr>
          <p:cNvPicPr>
            <a:picLocks noChangeAspect="1"/>
          </p:cNvPicPr>
          <p:nvPr/>
        </p:nvPicPr>
        <p:blipFill>
          <a:blip r:embed="rId2"/>
          <a:stretch>
            <a:fillRect/>
          </a:stretch>
        </p:blipFill>
        <p:spPr>
          <a:xfrm>
            <a:off x="5561609" y="2447763"/>
            <a:ext cx="6440424" cy="2205844"/>
          </a:xfrm>
          <a:prstGeom prst="rect">
            <a:avLst/>
          </a:prstGeom>
        </p:spPr>
      </p:pic>
    </p:spTree>
    <p:extLst>
      <p:ext uri="{BB962C8B-B14F-4D97-AF65-F5344CB8AC3E}">
        <p14:creationId xmlns:p14="http://schemas.microsoft.com/office/powerpoint/2010/main" val="35893901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EBC8FB-3865-0BB3-AC48-7D5F611DF5C3}"/>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19260743-FBD7-168E-61FC-17E6A79E4631}"/>
              </a:ext>
            </a:extLst>
          </p:cNvPr>
          <p:cNvPicPr>
            <a:picLocks noChangeAspect="1"/>
          </p:cNvPicPr>
          <p:nvPr/>
        </p:nvPicPr>
        <p:blipFill>
          <a:blip r:embed="rId2"/>
          <a:stretch>
            <a:fillRect/>
          </a:stretch>
        </p:blipFill>
        <p:spPr>
          <a:xfrm>
            <a:off x="6706362" y="3429000"/>
            <a:ext cx="5503889" cy="2304143"/>
          </a:xfrm>
          <a:prstGeom prst="rect">
            <a:avLst/>
          </a:prstGeom>
        </p:spPr>
      </p:pic>
      <p:pic>
        <p:nvPicPr>
          <p:cNvPr id="4" name="Picture 3">
            <a:extLst>
              <a:ext uri="{FF2B5EF4-FFF2-40B4-BE49-F238E27FC236}">
                <a16:creationId xmlns:a16="http://schemas.microsoft.com/office/drawing/2014/main" id="{6CE0E68A-55B5-1C47-6B7D-F9B88D9C7FF7}"/>
              </a:ext>
            </a:extLst>
          </p:cNvPr>
          <p:cNvPicPr>
            <a:picLocks noChangeAspect="1"/>
          </p:cNvPicPr>
          <p:nvPr/>
        </p:nvPicPr>
        <p:blipFill>
          <a:blip r:embed="rId3"/>
          <a:stretch>
            <a:fillRect/>
          </a:stretch>
        </p:blipFill>
        <p:spPr>
          <a:xfrm>
            <a:off x="6812735" y="122282"/>
            <a:ext cx="5187134" cy="2551494"/>
          </a:xfrm>
          <a:prstGeom prst="rect">
            <a:avLst/>
          </a:prstGeom>
        </p:spPr>
      </p:pic>
      <p:sp>
        <p:nvSpPr>
          <p:cNvPr id="5" name="TextBox 4">
            <a:extLst>
              <a:ext uri="{FF2B5EF4-FFF2-40B4-BE49-F238E27FC236}">
                <a16:creationId xmlns:a16="http://schemas.microsoft.com/office/drawing/2014/main" id="{4D3CF0F0-1088-3634-AD56-067A94A59D6E}"/>
              </a:ext>
            </a:extLst>
          </p:cNvPr>
          <p:cNvSpPr txBox="1"/>
          <p:nvPr/>
        </p:nvSpPr>
        <p:spPr>
          <a:xfrm>
            <a:off x="176939" y="179544"/>
            <a:ext cx="4746172" cy="523220"/>
          </a:xfrm>
          <a:prstGeom prst="rect">
            <a:avLst/>
          </a:prstGeom>
          <a:noFill/>
        </p:spPr>
        <p:txBody>
          <a:bodyPr wrap="square" rtlCol="0">
            <a:spAutoFit/>
          </a:bodyPr>
          <a:lstStyle/>
          <a:p>
            <a:r>
              <a:rPr lang="vi-VN" sz="2800" b="1" dirty="0"/>
              <a:t>KẾT QUẢ ĐẠT ĐƯỢC</a:t>
            </a:r>
          </a:p>
        </p:txBody>
      </p:sp>
      <p:sp>
        <p:nvSpPr>
          <p:cNvPr id="9" name="Rectangle 2">
            <a:extLst>
              <a:ext uri="{FF2B5EF4-FFF2-40B4-BE49-F238E27FC236}">
                <a16:creationId xmlns:a16="http://schemas.microsoft.com/office/drawing/2014/main" id="{FBF6588A-A056-EC5F-ABCD-694CADF2422B}"/>
              </a:ext>
            </a:extLst>
          </p:cNvPr>
          <p:cNvSpPr>
            <a:spLocks noChangeArrowheads="1"/>
          </p:cNvSpPr>
          <p:nvPr/>
        </p:nvSpPr>
        <p:spPr bwMode="auto">
          <a:xfrm>
            <a:off x="20048" y="1284527"/>
            <a:ext cx="6792687"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400" b="0" i="0" u="none" strike="noStrike" cap="none" normalizeH="0" baseline="0" dirty="0">
                <a:ln>
                  <a:noFill/>
                </a:ln>
                <a:solidFill>
                  <a:schemeClr val="tx1"/>
                </a:solidFill>
                <a:effectLst/>
                <a:latin typeface="Arial" panose="020B0604020202020204" pitchFamily="34" charset="0"/>
              </a:rPr>
              <a:t>Giao diện thân thiện, hiện đại, hỗ trợ người dùng dễ dàng tra cứu thông tin.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vi-VN" altLang="vi-VN"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400" b="0" i="0" u="none" strike="noStrike" cap="none" normalizeH="0" baseline="0" dirty="0" err="1">
                <a:ln>
                  <a:noFill/>
                </a:ln>
                <a:solidFill>
                  <a:schemeClr val="tx1"/>
                </a:solidFill>
                <a:effectLst/>
                <a:latin typeface="Arial" panose="020B0604020202020204" pitchFamily="34" charset="0"/>
              </a:rPr>
              <a:t>Website</a:t>
            </a:r>
            <a:r>
              <a:rPr kumimoji="0" lang="vi-VN" altLang="vi-VN" sz="2400" b="0" i="0" u="none" strike="noStrike" cap="none" normalizeH="0" baseline="0" dirty="0">
                <a:ln>
                  <a:noFill/>
                </a:ln>
                <a:solidFill>
                  <a:schemeClr val="tx1"/>
                </a:solidFill>
                <a:effectLst/>
                <a:latin typeface="Arial" panose="020B0604020202020204" pitchFamily="34" charset="0"/>
              </a:rPr>
              <a:t> thể hiện rõ nét bản sắc văn hóa của tỉnh Trà Vinh với nội dung, hình ảnh phong phú.</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vi-VN" altLang="vi-VN"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400" b="0" i="0" u="none" strike="noStrike" cap="none" normalizeH="0" baseline="0" dirty="0">
                <a:ln>
                  <a:noFill/>
                </a:ln>
                <a:solidFill>
                  <a:schemeClr val="tx1"/>
                </a:solidFill>
                <a:effectLst/>
                <a:latin typeface="Arial" panose="020B0604020202020204" pitchFamily="34" charset="0"/>
              </a:rPr>
              <a:t>Sử dụng công nghệ mới (Next.js, </a:t>
            </a:r>
            <a:r>
              <a:rPr kumimoji="0" lang="vi-VN" altLang="vi-VN" sz="2400" b="0" i="0" u="none" strike="noStrike" cap="none" normalizeH="0" baseline="0" dirty="0" err="1">
                <a:ln>
                  <a:noFill/>
                </a:ln>
                <a:solidFill>
                  <a:schemeClr val="tx1"/>
                </a:solidFill>
                <a:effectLst/>
                <a:latin typeface="Arial" panose="020B0604020202020204" pitchFamily="34" charset="0"/>
              </a:rPr>
              <a:t>NestJS</a:t>
            </a:r>
            <a:r>
              <a:rPr kumimoji="0" lang="vi-VN" altLang="vi-VN" sz="2400" b="0" i="0" u="none" strike="noStrike" cap="none" normalizeH="0" baseline="0" dirty="0">
                <a:ln>
                  <a:noFill/>
                </a:ln>
                <a:solidFill>
                  <a:schemeClr val="tx1"/>
                </a:solidFill>
                <a:effectLst/>
                <a:latin typeface="Arial" panose="020B0604020202020204" pitchFamily="34" charset="0"/>
              </a:rPr>
              <a:t>, </a:t>
            </a:r>
            <a:r>
              <a:rPr kumimoji="0" lang="vi-VN" altLang="vi-VN" sz="2400" b="0" i="0" u="none" strike="noStrike" cap="none" normalizeH="0" baseline="0" dirty="0" err="1">
                <a:ln>
                  <a:noFill/>
                </a:ln>
                <a:solidFill>
                  <a:schemeClr val="tx1"/>
                </a:solidFill>
                <a:effectLst/>
                <a:latin typeface="Arial" panose="020B0604020202020204" pitchFamily="34" charset="0"/>
              </a:rPr>
              <a:t>MongoDB</a:t>
            </a:r>
            <a:r>
              <a:rPr kumimoji="0" lang="vi-VN" altLang="vi-VN" sz="2400" b="0" i="0" u="none" strike="noStrike" cap="none" normalizeH="0" baseline="0" dirty="0">
                <a:ln>
                  <a:noFill/>
                </a:ln>
                <a:solidFill>
                  <a:schemeClr val="tx1"/>
                </a:solidFill>
                <a:effectLst/>
                <a:latin typeface="Arial" panose="020B0604020202020204" pitchFamily="34" charset="0"/>
              </a:rPr>
              <a:t> </a:t>
            </a:r>
            <a:r>
              <a:rPr kumimoji="0" lang="vi-VN" altLang="vi-VN" sz="2400" b="0" i="0" u="none" strike="noStrike" cap="none" normalizeH="0" baseline="0" dirty="0" err="1">
                <a:ln>
                  <a:noFill/>
                </a:ln>
                <a:solidFill>
                  <a:schemeClr val="tx1"/>
                </a:solidFill>
                <a:effectLst/>
                <a:latin typeface="Arial" panose="020B0604020202020204" pitchFamily="34" charset="0"/>
              </a:rPr>
              <a:t>alats</a:t>
            </a:r>
            <a:r>
              <a:rPr kumimoji="0" lang="vi-VN" altLang="vi-VN" sz="2400" b="0" i="0" u="none" strike="noStrike" cap="none" normalizeH="0" baseline="0" dirty="0">
                <a:ln>
                  <a:noFill/>
                </a:ln>
                <a:solidFill>
                  <a:schemeClr val="tx1"/>
                </a:solidFill>
                <a:effectLst/>
                <a:latin typeface="Arial" panose="020B0604020202020204" pitchFamily="34" charset="0"/>
              </a:rPr>
              <a:t>), tổ chức mã nguồn rõ ràng, dễ bảo trì.</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vi-VN" altLang="vi-VN"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400" b="0" i="0" u="none" strike="noStrike" cap="none" normalizeH="0" baseline="0" dirty="0">
                <a:ln>
                  <a:noFill/>
                </a:ln>
                <a:solidFill>
                  <a:schemeClr val="tx1"/>
                </a:solidFill>
                <a:effectLst/>
                <a:latin typeface="Arial" panose="020B0604020202020204" pitchFamily="34" charset="0"/>
              </a:rPr>
              <a:t>Tích hợp hiệu ứng như </a:t>
            </a:r>
            <a:r>
              <a:rPr kumimoji="0" lang="vi-VN" altLang="vi-VN" sz="2400" b="0" i="0" u="none" strike="noStrike" cap="none" normalizeH="0" baseline="0" dirty="0" err="1">
                <a:ln>
                  <a:noFill/>
                </a:ln>
                <a:solidFill>
                  <a:schemeClr val="tx1"/>
                </a:solidFill>
                <a:effectLst/>
                <a:latin typeface="Arial" panose="020B0604020202020204" pitchFamily="34" charset="0"/>
              </a:rPr>
              <a:t>popup</a:t>
            </a:r>
            <a:r>
              <a:rPr kumimoji="0" lang="vi-VN" altLang="vi-VN" sz="2400" b="0" i="0" u="none" strike="noStrike" cap="none" normalizeH="0" baseline="0" dirty="0">
                <a:ln>
                  <a:noFill/>
                </a:ln>
                <a:solidFill>
                  <a:schemeClr val="tx1"/>
                </a:solidFill>
                <a:effectLst/>
                <a:latin typeface="Arial" panose="020B0604020202020204" pitchFamily="34" charset="0"/>
              </a:rPr>
              <a:t> chi tiết và hiệu ứng kính mờ giúp tăng trải nghiệm người dùng.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vi-VN" altLang="vi-VN"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vi-VN" altLang="vi-VN" sz="2400" b="0" i="0" u="none" strike="noStrike" cap="none" normalizeH="0" baseline="0" dirty="0">
                <a:ln>
                  <a:noFill/>
                </a:ln>
                <a:solidFill>
                  <a:schemeClr val="tx1"/>
                </a:solidFill>
                <a:effectLst/>
                <a:latin typeface="Arial" panose="020B0604020202020204" pitchFamily="34" charset="0"/>
              </a:rPr>
              <a:t>Có thể mở rộng và triển khai thực tế để phục vụ du lịch và giáo dục địa phương.</a:t>
            </a:r>
          </a:p>
        </p:txBody>
      </p:sp>
      <p:sp>
        <p:nvSpPr>
          <p:cNvPr id="10" name="TextBox 9">
            <a:extLst>
              <a:ext uri="{FF2B5EF4-FFF2-40B4-BE49-F238E27FC236}">
                <a16:creationId xmlns:a16="http://schemas.microsoft.com/office/drawing/2014/main" id="{70EE45B3-4468-C3D1-AFEA-77C5337A6AB4}"/>
              </a:ext>
            </a:extLst>
          </p:cNvPr>
          <p:cNvSpPr txBox="1"/>
          <p:nvPr/>
        </p:nvSpPr>
        <p:spPr>
          <a:xfrm>
            <a:off x="192131" y="915195"/>
            <a:ext cx="1843314" cy="369332"/>
          </a:xfrm>
          <a:prstGeom prst="rect">
            <a:avLst/>
          </a:prstGeom>
          <a:noFill/>
        </p:spPr>
        <p:txBody>
          <a:bodyPr wrap="square" rtlCol="0">
            <a:spAutoFit/>
          </a:bodyPr>
          <a:lstStyle/>
          <a:p>
            <a:r>
              <a:rPr lang="vi-VN" b="1" dirty="0"/>
              <a:t>ƯU ĐIỂM:</a:t>
            </a:r>
          </a:p>
        </p:txBody>
      </p:sp>
    </p:spTree>
    <p:extLst>
      <p:ext uri="{BB962C8B-B14F-4D97-AF65-F5344CB8AC3E}">
        <p14:creationId xmlns:p14="http://schemas.microsoft.com/office/powerpoint/2010/main" val="37254311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3266E4-579E-AF20-8148-F8076F056AA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C933C6A1-1435-20C7-FD25-A5ACC9E041FF}"/>
              </a:ext>
            </a:extLst>
          </p:cNvPr>
          <p:cNvPicPr>
            <a:picLocks noChangeAspect="1"/>
          </p:cNvPicPr>
          <p:nvPr/>
        </p:nvPicPr>
        <p:blipFill>
          <a:blip r:embed="rId2"/>
          <a:stretch>
            <a:fillRect/>
          </a:stretch>
        </p:blipFill>
        <p:spPr>
          <a:xfrm>
            <a:off x="6706362" y="3429000"/>
            <a:ext cx="5503889" cy="2304143"/>
          </a:xfrm>
          <a:prstGeom prst="rect">
            <a:avLst/>
          </a:prstGeom>
        </p:spPr>
      </p:pic>
      <p:pic>
        <p:nvPicPr>
          <p:cNvPr id="4" name="Picture 3">
            <a:extLst>
              <a:ext uri="{FF2B5EF4-FFF2-40B4-BE49-F238E27FC236}">
                <a16:creationId xmlns:a16="http://schemas.microsoft.com/office/drawing/2014/main" id="{7ACA3D8F-E527-202D-7D1B-A1434A0BA7C8}"/>
              </a:ext>
            </a:extLst>
          </p:cNvPr>
          <p:cNvPicPr>
            <a:picLocks noChangeAspect="1"/>
          </p:cNvPicPr>
          <p:nvPr/>
        </p:nvPicPr>
        <p:blipFill>
          <a:blip r:embed="rId3"/>
          <a:stretch>
            <a:fillRect/>
          </a:stretch>
        </p:blipFill>
        <p:spPr>
          <a:xfrm>
            <a:off x="6812735" y="122282"/>
            <a:ext cx="5187134" cy="2551494"/>
          </a:xfrm>
          <a:prstGeom prst="rect">
            <a:avLst/>
          </a:prstGeom>
        </p:spPr>
      </p:pic>
      <p:sp>
        <p:nvSpPr>
          <p:cNvPr id="5" name="TextBox 4">
            <a:extLst>
              <a:ext uri="{FF2B5EF4-FFF2-40B4-BE49-F238E27FC236}">
                <a16:creationId xmlns:a16="http://schemas.microsoft.com/office/drawing/2014/main" id="{B30BBCBD-46B0-0A31-311F-0B7B97E1BA99}"/>
              </a:ext>
            </a:extLst>
          </p:cNvPr>
          <p:cNvSpPr txBox="1"/>
          <p:nvPr/>
        </p:nvSpPr>
        <p:spPr>
          <a:xfrm>
            <a:off x="176939" y="179544"/>
            <a:ext cx="4746172" cy="523220"/>
          </a:xfrm>
          <a:prstGeom prst="rect">
            <a:avLst/>
          </a:prstGeom>
          <a:noFill/>
        </p:spPr>
        <p:txBody>
          <a:bodyPr wrap="square" rtlCol="0">
            <a:spAutoFit/>
          </a:bodyPr>
          <a:lstStyle/>
          <a:p>
            <a:r>
              <a:rPr lang="vi-VN" sz="2800" b="1" dirty="0"/>
              <a:t>KẾT QUẢ ĐẠT ĐƯỢC</a:t>
            </a:r>
          </a:p>
        </p:txBody>
      </p:sp>
      <p:sp>
        <p:nvSpPr>
          <p:cNvPr id="9" name="Rectangle 2">
            <a:extLst>
              <a:ext uri="{FF2B5EF4-FFF2-40B4-BE49-F238E27FC236}">
                <a16:creationId xmlns:a16="http://schemas.microsoft.com/office/drawing/2014/main" id="{081ABF0A-E4AF-4428-A8EC-526B4C4177AA}"/>
              </a:ext>
            </a:extLst>
          </p:cNvPr>
          <p:cNvSpPr>
            <a:spLocks noChangeArrowheads="1"/>
          </p:cNvSpPr>
          <p:nvPr/>
        </p:nvSpPr>
        <p:spPr bwMode="auto">
          <a:xfrm>
            <a:off x="20048" y="2023191"/>
            <a:ext cx="6792687"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a:buFont typeface="Arial" panose="020B0604020202020204" pitchFamily="34" charset="0"/>
              <a:buChar char="•"/>
            </a:pPr>
            <a:r>
              <a:rPr lang="vi-VN" sz="2400" dirty="0" err="1"/>
              <a:t>Website</a:t>
            </a:r>
            <a:r>
              <a:rPr lang="vi-VN" sz="2400" dirty="0"/>
              <a:t> hiện chưa có tính năng quản trị nội dung (thêm/sửa/xóa từ giao diện).</a:t>
            </a:r>
          </a:p>
          <a:p>
            <a:pPr marL="342900" indent="-342900">
              <a:buFont typeface="Arial" panose="020B0604020202020204" pitchFamily="34" charset="0"/>
              <a:buChar char="•"/>
            </a:pPr>
            <a:endParaRPr lang="vi-VN" sz="2400" dirty="0"/>
          </a:p>
          <a:p>
            <a:pPr marL="342900" indent="-342900">
              <a:buFont typeface="Arial" panose="020B0604020202020204" pitchFamily="34" charset="0"/>
              <a:buChar char="•"/>
            </a:pPr>
            <a:r>
              <a:rPr lang="vi-VN" sz="2400" dirty="0"/>
              <a:t>Chưa hỗ trợ đa ngôn ngữ (tiếng </a:t>
            </a:r>
            <a:r>
              <a:rPr lang="vi-VN" sz="2400" dirty="0" err="1"/>
              <a:t>Khmer</a:t>
            </a:r>
            <a:r>
              <a:rPr lang="vi-VN" sz="2400" dirty="0"/>
              <a:t>, tiếng Anh) cho khách du lịch quốc tế.</a:t>
            </a:r>
          </a:p>
          <a:p>
            <a:pPr marL="342900" indent="-342900">
              <a:buFont typeface="Arial" panose="020B0604020202020204" pitchFamily="34" charset="0"/>
              <a:buChar char="•"/>
            </a:pPr>
            <a:endParaRPr lang="vi-VN" sz="2400" dirty="0"/>
          </a:p>
          <a:p>
            <a:pPr marL="342900" indent="-342900">
              <a:buFont typeface="Arial" panose="020B0604020202020204" pitchFamily="34" charset="0"/>
              <a:buChar char="•"/>
            </a:pPr>
            <a:r>
              <a:rPr lang="vi-VN" sz="2400" dirty="0"/>
              <a:t>Dữ liệu di sản còn hạn chế, chưa bao quát đầy đủ các địa điểm thực tế.</a:t>
            </a:r>
          </a:p>
          <a:p>
            <a:pPr marL="342900" indent="-342900">
              <a:buFont typeface="Arial" panose="020B0604020202020204" pitchFamily="34" charset="0"/>
              <a:buChar char="•"/>
            </a:pPr>
            <a:endParaRPr lang="vi-VN" sz="2400" dirty="0"/>
          </a:p>
          <a:p>
            <a:pPr marL="342900" indent="-342900">
              <a:buFont typeface="Arial" panose="020B0604020202020204" pitchFamily="34" charset="0"/>
              <a:buChar char="•"/>
            </a:pPr>
            <a:r>
              <a:rPr lang="vi-VN" sz="2400" dirty="0"/>
              <a:t>Chưa tối ưu cho thiết bị di động ở một số thành phần giao diện.</a:t>
            </a:r>
          </a:p>
        </p:txBody>
      </p:sp>
      <p:sp>
        <p:nvSpPr>
          <p:cNvPr id="10" name="TextBox 9">
            <a:extLst>
              <a:ext uri="{FF2B5EF4-FFF2-40B4-BE49-F238E27FC236}">
                <a16:creationId xmlns:a16="http://schemas.microsoft.com/office/drawing/2014/main" id="{8D75F191-5E1C-F66C-28A4-05E3E967B30E}"/>
              </a:ext>
            </a:extLst>
          </p:cNvPr>
          <p:cNvSpPr txBox="1"/>
          <p:nvPr/>
        </p:nvSpPr>
        <p:spPr>
          <a:xfrm>
            <a:off x="192131" y="915195"/>
            <a:ext cx="1843314" cy="369332"/>
          </a:xfrm>
          <a:prstGeom prst="rect">
            <a:avLst/>
          </a:prstGeom>
          <a:noFill/>
        </p:spPr>
        <p:txBody>
          <a:bodyPr wrap="square" rtlCol="0">
            <a:spAutoFit/>
          </a:bodyPr>
          <a:lstStyle/>
          <a:p>
            <a:r>
              <a:rPr lang="vi-VN" b="1" dirty="0"/>
              <a:t>Nhược điểm:</a:t>
            </a:r>
          </a:p>
        </p:txBody>
      </p:sp>
    </p:spTree>
    <p:extLst>
      <p:ext uri="{BB962C8B-B14F-4D97-AF65-F5344CB8AC3E}">
        <p14:creationId xmlns:p14="http://schemas.microsoft.com/office/powerpoint/2010/main" val="14298316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87052-79CF-074D-4CD6-E072A12688AD}"/>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0293B262-C3B1-E2A9-4F1F-DBEC79119318}"/>
              </a:ext>
            </a:extLst>
          </p:cNvPr>
          <p:cNvSpPr txBox="1"/>
          <p:nvPr/>
        </p:nvSpPr>
        <p:spPr>
          <a:xfrm>
            <a:off x="176939" y="179544"/>
            <a:ext cx="4746172" cy="523220"/>
          </a:xfrm>
          <a:prstGeom prst="rect">
            <a:avLst/>
          </a:prstGeom>
          <a:noFill/>
        </p:spPr>
        <p:txBody>
          <a:bodyPr wrap="square" rtlCol="0">
            <a:spAutoFit/>
          </a:bodyPr>
          <a:lstStyle/>
          <a:p>
            <a:r>
              <a:rPr lang="vi-VN" sz="2800" b="1" dirty="0"/>
              <a:t>KẾT QUẢ ĐẠT ĐƯỢC</a:t>
            </a:r>
          </a:p>
        </p:txBody>
      </p:sp>
      <p:sp>
        <p:nvSpPr>
          <p:cNvPr id="10" name="TextBox 9">
            <a:extLst>
              <a:ext uri="{FF2B5EF4-FFF2-40B4-BE49-F238E27FC236}">
                <a16:creationId xmlns:a16="http://schemas.microsoft.com/office/drawing/2014/main" id="{8EF1C64C-0C8A-AD2B-368E-62B6FB2B801B}"/>
              </a:ext>
            </a:extLst>
          </p:cNvPr>
          <p:cNvSpPr txBox="1"/>
          <p:nvPr/>
        </p:nvSpPr>
        <p:spPr>
          <a:xfrm>
            <a:off x="192131" y="915195"/>
            <a:ext cx="1843314" cy="369332"/>
          </a:xfrm>
          <a:prstGeom prst="rect">
            <a:avLst/>
          </a:prstGeom>
          <a:noFill/>
        </p:spPr>
        <p:txBody>
          <a:bodyPr wrap="square" rtlCol="0">
            <a:spAutoFit/>
          </a:bodyPr>
          <a:lstStyle/>
          <a:p>
            <a:r>
              <a:rPr lang="vi-VN" b="1" dirty="0"/>
              <a:t>Nhược điểm:</a:t>
            </a:r>
          </a:p>
        </p:txBody>
      </p:sp>
      <p:sp>
        <p:nvSpPr>
          <p:cNvPr id="6" name="TextBox 5">
            <a:extLst>
              <a:ext uri="{FF2B5EF4-FFF2-40B4-BE49-F238E27FC236}">
                <a16:creationId xmlns:a16="http://schemas.microsoft.com/office/drawing/2014/main" id="{813BA49C-917F-FB4B-7D5D-A285CEF8686E}"/>
              </a:ext>
            </a:extLst>
          </p:cNvPr>
          <p:cNvSpPr txBox="1"/>
          <p:nvPr/>
        </p:nvSpPr>
        <p:spPr>
          <a:xfrm>
            <a:off x="1378856" y="1925214"/>
            <a:ext cx="8577943" cy="4708981"/>
          </a:xfrm>
          <a:prstGeom prst="rect">
            <a:avLst/>
          </a:prstGeom>
          <a:noFill/>
        </p:spPr>
        <p:txBody>
          <a:bodyPr wrap="square">
            <a:spAutoFit/>
          </a:bodyPr>
          <a:lstStyle/>
          <a:p>
            <a:pPr marL="571500" marR="0" indent="-342900">
              <a:buFont typeface="Arial" panose="020B0604020202020204" pitchFamily="34" charset="0"/>
              <a:buChar char="•"/>
            </a:pPr>
            <a:r>
              <a:rPr lang="vi-VN" sz="2000" b="1" dirty="0">
                <a:effectLst/>
                <a:latin typeface="Times New Roman" panose="02020603050405020304" pitchFamily="18" charset="0"/>
                <a:ea typeface="SimSun" panose="02010600030101010101" pitchFamily="2" charset="-122"/>
              </a:rPr>
              <a:t>Cải thiện giao diện tương tác</a:t>
            </a:r>
            <a:r>
              <a:rPr lang="vi-VN" sz="2000" b="1" dirty="0">
                <a:effectLst/>
                <a:latin typeface="Times New Roman" panose="02020603050405020304" pitchFamily="18" charset="0"/>
                <a:ea typeface="Times New Roman" panose="02020603050405020304" pitchFamily="18" charset="0"/>
              </a:rPr>
              <a:t>:</a:t>
            </a:r>
            <a:r>
              <a:rPr lang="vi-VN" sz="2000" dirty="0">
                <a:effectLst/>
                <a:latin typeface="Times New Roman" panose="02020603050405020304" pitchFamily="18" charset="0"/>
                <a:ea typeface="Times New Roman" panose="02020603050405020304" pitchFamily="18" charset="0"/>
              </a:rPr>
              <a:t> mở rộng các hiệu ứng động bằng </a:t>
            </a:r>
            <a:r>
              <a:rPr lang="vi-VN" sz="2000" dirty="0" err="1">
                <a:effectLst/>
                <a:latin typeface="Times New Roman" panose="02020603050405020304" pitchFamily="18" charset="0"/>
                <a:ea typeface="Times New Roman" panose="02020603050405020304" pitchFamily="18" charset="0"/>
              </a:rPr>
              <a:t>Framer</a:t>
            </a:r>
            <a:r>
              <a:rPr lang="vi-VN" sz="2000" dirty="0">
                <a:effectLst/>
                <a:latin typeface="Times New Roman" panose="02020603050405020304" pitchFamily="18" charset="0"/>
                <a:ea typeface="Times New Roman" panose="02020603050405020304" pitchFamily="18" charset="0"/>
              </a:rPr>
              <a:t> </a:t>
            </a:r>
            <a:r>
              <a:rPr lang="vi-VN" sz="2000" dirty="0" err="1">
                <a:effectLst/>
                <a:latin typeface="Times New Roman" panose="02020603050405020304" pitchFamily="18" charset="0"/>
                <a:ea typeface="Times New Roman" panose="02020603050405020304" pitchFamily="18" charset="0"/>
              </a:rPr>
              <a:t>Motion</a:t>
            </a:r>
            <a:r>
              <a:rPr lang="vi-VN" sz="2000" dirty="0">
                <a:effectLst/>
                <a:latin typeface="Times New Roman" panose="02020603050405020304" pitchFamily="18" charset="0"/>
                <a:ea typeface="Times New Roman" panose="02020603050405020304" pitchFamily="18" charset="0"/>
              </a:rPr>
              <a:t> và GSAP, chẳng hạn như thêm các hiệu ứng chuyển tiếp mượt mà hơn khi chuyển đổi giữa các </a:t>
            </a:r>
            <a:r>
              <a:rPr lang="vi-VN" sz="2000" dirty="0" err="1">
                <a:effectLst/>
                <a:latin typeface="Times New Roman" panose="02020603050405020304" pitchFamily="18" charset="0"/>
                <a:ea typeface="Times New Roman" panose="02020603050405020304" pitchFamily="18" charset="0"/>
              </a:rPr>
              <a:t>tab</a:t>
            </a:r>
            <a:r>
              <a:rPr lang="vi-VN" sz="2000" dirty="0">
                <a:effectLst/>
                <a:latin typeface="Times New Roman" panose="02020603050405020304" pitchFamily="18" charset="0"/>
                <a:ea typeface="Times New Roman" panose="02020603050405020304" pitchFamily="18" charset="0"/>
              </a:rPr>
              <a:t> lịch sử hoặc khi hiển thị danh sách di tích. Điều này giúp </a:t>
            </a:r>
            <a:r>
              <a:rPr lang="vi-VN" sz="2000" dirty="0" err="1">
                <a:effectLst/>
                <a:latin typeface="Times New Roman" panose="02020603050405020304" pitchFamily="18" charset="0"/>
                <a:ea typeface="Times New Roman" panose="02020603050405020304" pitchFamily="18" charset="0"/>
              </a:rPr>
              <a:t>website</a:t>
            </a:r>
            <a:r>
              <a:rPr lang="vi-VN" sz="2000" dirty="0">
                <a:effectLst/>
                <a:latin typeface="Times New Roman" panose="02020603050405020304" pitchFamily="18" charset="0"/>
                <a:ea typeface="Times New Roman" panose="02020603050405020304" pitchFamily="18" charset="0"/>
              </a:rPr>
              <a:t> trở nên sinh động và thân thiện hơn với người dùng.</a:t>
            </a:r>
          </a:p>
          <a:p>
            <a:pPr marL="571500" marR="0" indent="-342900">
              <a:buFont typeface="Arial" panose="020B0604020202020204" pitchFamily="34" charset="0"/>
              <a:buChar char="•"/>
            </a:pPr>
            <a:endParaRPr lang="vi-VN" sz="2000" dirty="0">
              <a:effectLst/>
              <a:latin typeface="Times New Roman" panose="02020603050405020304" pitchFamily="18" charset="0"/>
              <a:ea typeface="Times New Roman" panose="02020603050405020304" pitchFamily="18" charset="0"/>
            </a:endParaRPr>
          </a:p>
          <a:p>
            <a:pPr marL="571500" marR="0" indent="-342900">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Tăng cường nội dung đa phương tiện:</a:t>
            </a:r>
            <a:r>
              <a:rPr lang="vi-VN" sz="2000" dirty="0">
                <a:effectLst/>
                <a:latin typeface="Times New Roman" panose="02020603050405020304" pitchFamily="18" charset="0"/>
                <a:ea typeface="Times New Roman" panose="02020603050405020304" pitchFamily="18" charset="0"/>
              </a:rPr>
              <a:t> bổ sung thêm </a:t>
            </a:r>
            <a:r>
              <a:rPr lang="vi-VN" sz="2000" dirty="0" err="1">
                <a:effectLst/>
                <a:latin typeface="Times New Roman" panose="02020603050405020304" pitchFamily="18" charset="0"/>
                <a:ea typeface="Times New Roman" panose="02020603050405020304" pitchFamily="18" charset="0"/>
              </a:rPr>
              <a:t>video</a:t>
            </a:r>
            <a:r>
              <a:rPr lang="vi-VN" sz="2000" dirty="0">
                <a:effectLst/>
                <a:latin typeface="Times New Roman" panose="02020603050405020304" pitchFamily="18" charset="0"/>
                <a:ea typeface="Times New Roman" panose="02020603050405020304" pitchFamily="18" charset="0"/>
              </a:rPr>
              <a:t> chất lượng cao, ảnh </a:t>
            </a:r>
            <a:r>
              <a:rPr lang="vi-VN" sz="2000" dirty="0" err="1">
                <a:effectLst/>
                <a:latin typeface="Times New Roman" panose="02020603050405020304" pitchFamily="18" charset="0"/>
                <a:ea typeface="Times New Roman" panose="02020603050405020304" pitchFamily="18" charset="0"/>
              </a:rPr>
              <a:t>panorama</a:t>
            </a:r>
            <a:r>
              <a:rPr lang="vi-VN" sz="2000" dirty="0">
                <a:effectLst/>
                <a:latin typeface="Times New Roman" panose="02020603050405020304" pitchFamily="18" charset="0"/>
                <a:ea typeface="Times New Roman" panose="02020603050405020304" pitchFamily="18" charset="0"/>
              </a:rPr>
              <a:t>, hoặc các đoạn âm thanh giới thiệu về lịch sử và văn hóa </a:t>
            </a:r>
            <a:r>
              <a:rPr lang="vi-VN" sz="2000" dirty="0" err="1">
                <a:effectLst/>
                <a:latin typeface="Times New Roman" panose="02020603050405020304" pitchFamily="18" charset="0"/>
                <a:ea typeface="Times New Roman" panose="02020603050405020304" pitchFamily="18" charset="0"/>
              </a:rPr>
              <a:t>Khmer</a:t>
            </a:r>
            <a:r>
              <a:rPr lang="vi-VN" sz="2000" dirty="0">
                <a:effectLst/>
                <a:latin typeface="Times New Roman" panose="02020603050405020304" pitchFamily="18" charset="0"/>
                <a:ea typeface="Times New Roman" panose="02020603050405020304" pitchFamily="18" charset="0"/>
              </a:rPr>
              <a:t> Nam Bộ. Ví dụ, một </a:t>
            </a:r>
            <a:r>
              <a:rPr lang="vi-VN" sz="2000" dirty="0" err="1">
                <a:effectLst/>
                <a:latin typeface="Times New Roman" panose="02020603050405020304" pitchFamily="18" charset="0"/>
                <a:ea typeface="Times New Roman" panose="02020603050405020304" pitchFamily="18" charset="0"/>
              </a:rPr>
              <a:t>video</a:t>
            </a:r>
            <a:r>
              <a:rPr lang="vi-VN" sz="2000" dirty="0">
                <a:effectLst/>
                <a:latin typeface="Times New Roman" panose="02020603050405020304" pitchFamily="18" charset="0"/>
                <a:ea typeface="Times New Roman" panose="02020603050405020304" pitchFamily="18" charset="0"/>
              </a:rPr>
              <a:t> tái hiện lễ hội </a:t>
            </a:r>
            <a:r>
              <a:rPr lang="vi-VN" sz="2000" dirty="0" err="1">
                <a:effectLst/>
                <a:latin typeface="Times New Roman" panose="02020603050405020304" pitchFamily="18" charset="0"/>
                <a:ea typeface="Times New Roman" panose="02020603050405020304" pitchFamily="18" charset="0"/>
              </a:rPr>
              <a:t>Ok</a:t>
            </a:r>
            <a:r>
              <a:rPr lang="vi-VN" sz="2000" dirty="0">
                <a:effectLst/>
                <a:latin typeface="Times New Roman" panose="02020603050405020304" pitchFamily="18" charset="0"/>
                <a:ea typeface="Times New Roman" panose="02020603050405020304" pitchFamily="18" charset="0"/>
              </a:rPr>
              <a:t> Om </a:t>
            </a:r>
            <a:r>
              <a:rPr lang="vi-VN" sz="2000" dirty="0" err="1">
                <a:effectLst/>
                <a:latin typeface="Times New Roman" panose="02020603050405020304" pitchFamily="18" charset="0"/>
                <a:ea typeface="Times New Roman" panose="02020603050405020304" pitchFamily="18" charset="0"/>
              </a:rPr>
              <a:t>Bok</a:t>
            </a:r>
            <a:r>
              <a:rPr lang="vi-VN" sz="2000" dirty="0">
                <a:effectLst/>
                <a:latin typeface="Times New Roman" panose="02020603050405020304" pitchFamily="18" charset="0"/>
                <a:ea typeface="Times New Roman" panose="02020603050405020304" pitchFamily="18" charset="0"/>
              </a:rPr>
              <a:t> có thể thu hút sự chú ý và tạo cảm giác chân thực.</a:t>
            </a:r>
          </a:p>
          <a:p>
            <a:pPr marL="571500" marR="0" indent="-342900">
              <a:buFont typeface="Arial" panose="020B0604020202020204" pitchFamily="34" charset="0"/>
              <a:buChar char="•"/>
            </a:pPr>
            <a:endParaRPr lang="vi-VN" sz="2000" dirty="0">
              <a:effectLst/>
              <a:latin typeface="Times New Roman" panose="02020603050405020304" pitchFamily="18" charset="0"/>
              <a:ea typeface="Times New Roman" panose="02020603050405020304" pitchFamily="18" charset="0"/>
            </a:endParaRPr>
          </a:p>
          <a:p>
            <a:pPr marL="571500" marR="0" indent="-342900">
              <a:buFont typeface="Arial" panose="020B0604020202020204" pitchFamily="34" charset="0"/>
              <a:buChar char="•"/>
            </a:pPr>
            <a:r>
              <a:rPr lang="vi-VN" sz="2000" b="1" dirty="0">
                <a:effectLst/>
                <a:latin typeface="Times New Roman" panose="02020603050405020304" pitchFamily="18" charset="0"/>
                <a:ea typeface="Times New Roman" panose="02020603050405020304" pitchFamily="18" charset="0"/>
              </a:rPr>
              <a:t>Tham quan ảo bằng công nghệ 360°:</a:t>
            </a:r>
            <a:r>
              <a:rPr lang="vi-VN" sz="2000" dirty="0">
                <a:effectLst/>
                <a:latin typeface="Times New Roman" panose="02020603050405020304" pitchFamily="18" charset="0"/>
                <a:ea typeface="Times New Roman" panose="02020603050405020304" pitchFamily="18" charset="0"/>
              </a:rPr>
              <a:t> Tích hợp các </a:t>
            </a:r>
            <a:r>
              <a:rPr lang="vi-VN" sz="2000" dirty="0" err="1">
                <a:effectLst/>
                <a:latin typeface="Times New Roman" panose="02020603050405020304" pitchFamily="18" charset="0"/>
                <a:ea typeface="Times New Roman" panose="02020603050405020304" pitchFamily="18" charset="0"/>
              </a:rPr>
              <a:t>tour</a:t>
            </a:r>
            <a:r>
              <a:rPr lang="vi-VN" sz="2000" dirty="0">
                <a:effectLst/>
                <a:latin typeface="Times New Roman" panose="02020603050405020304" pitchFamily="18" charset="0"/>
                <a:ea typeface="Times New Roman" panose="02020603050405020304" pitchFamily="18" charset="0"/>
              </a:rPr>
              <a:t> tham quan ảo sử dụng hình ảnh hoặc </a:t>
            </a:r>
            <a:r>
              <a:rPr lang="vi-VN" sz="2000" dirty="0" err="1">
                <a:effectLst/>
                <a:latin typeface="Times New Roman" panose="02020603050405020304" pitchFamily="18" charset="0"/>
                <a:ea typeface="Times New Roman" panose="02020603050405020304" pitchFamily="18" charset="0"/>
              </a:rPr>
              <a:t>video</a:t>
            </a:r>
            <a:r>
              <a:rPr lang="vi-VN" sz="2000" dirty="0">
                <a:effectLst/>
                <a:latin typeface="Times New Roman" panose="02020603050405020304" pitchFamily="18" charset="0"/>
                <a:ea typeface="Times New Roman" panose="02020603050405020304" pitchFamily="18" charset="0"/>
              </a:rPr>
              <a:t> 360° để người dùng có thể khám phá các di tích như Chùa </a:t>
            </a:r>
            <a:r>
              <a:rPr lang="vi-VN" sz="2000" dirty="0" err="1">
                <a:effectLst/>
                <a:latin typeface="Times New Roman" panose="02020603050405020304" pitchFamily="18" charset="0"/>
                <a:ea typeface="Times New Roman" panose="02020603050405020304" pitchFamily="18" charset="0"/>
              </a:rPr>
              <a:t>Âng</a:t>
            </a:r>
            <a:r>
              <a:rPr lang="vi-VN" sz="2000" dirty="0">
                <a:effectLst/>
                <a:latin typeface="Times New Roman" panose="02020603050405020304" pitchFamily="18" charset="0"/>
                <a:ea typeface="Times New Roman" panose="02020603050405020304" pitchFamily="18" charset="0"/>
              </a:rPr>
              <a:t> hoặc Ao Bà Om từ xa. Tính năng này cho phép du khách trải nghiệm không gian văn hóa mà không cần đến trực tiếp, đặc biệt phù hợp trong các trường hợp hạn chế di chuyển.</a:t>
            </a:r>
          </a:p>
        </p:txBody>
      </p:sp>
    </p:spTree>
    <p:extLst>
      <p:ext uri="{BB962C8B-B14F-4D97-AF65-F5344CB8AC3E}">
        <p14:creationId xmlns:p14="http://schemas.microsoft.com/office/powerpoint/2010/main" val="21729854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0A297B-4218-65DF-9A8C-99F80D25F8D4}"/>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5BEA25EA-C084-044D-CF75-225553D5604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9000" contrast="45000"/>
                    </a14:imgEffect>
                  </a14:imgLayer>
                </a14:imgProps>
              </a:ext>
            </a:extLst>
          </a:blip>
          <a:srcRect l="7942" r="8487"/>
          <a:stretch>
            <a:fillRect/>
          </a:stretch>
        </p:blipFill>
        <p:spPr>
          <a:xfrm>
            <a:off x="20" y="1282"/>
            <a:ext cx="12191980" cy="6856718"/>
          </a:xfrm>
          <a:prstGeom prst="rect">
            <a:avLst/>
          </a:prstGeom>
        </p:spPr>
      </p:pic>
      <p:pic>
        <p:nvPicPr>
          <p:cNvPr id="8" name="Picture 4" descr="Anh-Tuan NGUYEN">
            <a:extLst>
              <a:ext uri="{FF2B5EF4-FFF2-40B4-BE49-F238E27FC236}">
                <a16:creationId xmlns:a16="http://schemas.microsoft.com/office/drawing/2014/main" id="{26317806-07DA-7C36-0907-020C8DA803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912" y="88140"/>
            <a:ext cx="768306" cy="76830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CBDD5D3-238C-B620-29F5-6BCA7F34D863}"/>
              </a:ext>
            </a:extLst>
          </p:cNvPr>
          <p:cNvSpPr txBox="1"/>
          <p:nvPr/>
        </p:nvSpPr>
        <p:spPr>
          <a:xfrm>
            <a:off x="885218" y="236331"/>
            <a:ext cx="7091440" cy="471924"/>
          </a:xfrm>
          <a:prstGeom prst="rect">
            <a:avLst/>
          </a:prstGeom>
          <a:noFill/>
        </p:spPr>
        <p:txBody>
          <a:bodyPr wrap="square">
            <a:spAutoFit/>
          </a:bodyPr>
          <a:lstStyle/>
          <a:p>
            <a:pPr algn="l">
              <a:lnSpc>
                <a:spcPts val="3360"/>
              </a:lnSpc>
            </a:pPr>
            <a:r>
              <a:rPr lang="vi-VN" sz="1800" b="1" spc="56" dirty="0">
                <a:solidFill>
                  <a:srgbClr val="FFFFFF"/>
                </a:solidFill>
                <a:latin typeface="Roboto Bold"/>
                <a:ea typeface="Roboto Bold"/>
                <a:cs typeface="Roboto Bold"/>
                <a:sym typeface="Roboto Bold"/>
              </a:rPr>
              <a:t>KIỀU TẤN PHƯỚC – </a:t>
            </a:r>
            <a:r>
              <a:rPr lang="vi-VN" b="1" spc="56" dirty="0">
                <a:solidFill>
                  <a:srgbClr val="FFFFFF"/>
                </a:solidFill>
                <a:latin typeface="Roboto Bold"/>
                <a:ea typeface="Roboto Bold"/>
                <a:cs typeface="Roboto Bold"/>
                <a:sym typeface="Roboto Bold"/>
              </a:rPr>
              <a:t>Võ Nhật Duy Nam – Thạch Nhựt Minh</a:t>
            </a:r>
            <a:endParaRPr lang="en-US" sz="1800" b="1" spc="56" dirty="0">
              <a:solidFill>
                <a:srgbClr val="FFFFFF"/>
              </a:solidFill>
              <a:latin typeface="Roboto Bold"/>
              <a:ea typeface="Roboto Bold"/>
              <a:cs typeface="Roboto Bold"/>
              <a:sym typeface="Roboto Bold"/>
            </a:endParaRPr>
          </a:p>
        </p:txBody>
      </p:sp>
      <p:sp>
        <p:nvSpPr>
          <p:cNvPr id="13" name="TextBox 12">
            <a:extLst>
              <a:ext uri="{FF2B5EF4-FFF2-40B4-BE49-F238E27FC236}">
                <a16:creationId xmlns:a16="http://schemas.microsoft.com/office/drawing/2014/main" id="{1910683A-513A-B99C-B0D0-C92288360683}"/>
              </a:ext>
            </a:extLst>
          </p:cNvPr>
          <p:cNvSpPr txBox="1"/>
          <p:nvPr/>
        </p:nvSpPr>
        <p:spPr>
          <a:xfrm>
            <a:off x="1592747" y="2631996"/>
            <a:ext cx="8862291" cy="1754326"/>
          </a:xfrm>
          <a:prstGeom prst="rect">
            <a:avLst/>
          </a:prstGeom>
          <a:noFill/>
        </p:spPr>
        <p:txBody>
          <a:bodyPr wrap="square">
            <a:spAutoFit/>
          </a:bodyPr>
          <a:lstStyle/>
          <a:p>
            <a:pPr algn="ctr"/>
            <a:r>
              <a:rPr lang="vi-VN" sz="5400" b="1" dirty="0">
                <a:solidFill>
                  <a:schemeClr val="bg1"/>
                </a:solidFill>
              </a:rPr>
              <a:t>CẢM ƠN THẦY ĐÃ XEM THUYẾT TRÌNH NHÓM</a:t>
            </a:r>
          </a:p>
        </p:txBody>
      </p:sp>
      <p:sp>
        <p:nvSpPr>
          <p:cNvPr id="15" name="TextBox 14">
            <a:extLst>
              <a:ext uri="{FF2B5EF4-FFF2-40B4-BE49-F238E27FC236}">
                <a16:creationId xmlns:a16="http://schemas.microsoft.com/office/drawing/2014/main" id="{9B058E02-A1D9-A3E0-D41A-D628B6D48128}"/>
              </a:ext>
            </a:extLst>
          </p:cNvPr>
          <p:cNvSpPr txBox="1"/>
          <p:nvPr/>
        </p:nvSpPr>
        <p:spPr>
          <a:xfrm>
            <a:off x="501065" y="5159937"/>
            <a:ext cx="6160654" cy="486672"/>
          </a:xfrm>
          <a:prstGeom prst="rect">
            <a:avLst/>
          </a:prstGeom>
          <a:noFill/>
        </p:spPr>
        <p:txBody>
          <a:bodyPr wrap="square">
            <a:spAutoFit/>
          </a:bodyPr>
          <a:lstStyle/>
          <a:p>
            <a:pPr algn="l">
              <a:lnSpc>
                <a:spcPts val="3500"/>
              </a:lnSpc>
            </a:pPr>
            <a:r>
              <a:rPr lang="vi-VN" sz="1800" spc="50" dirty="0">
                <a:solidFill>
                  <a:srgbClr val="FFBE40"/>
                </a:solidFill>
                <a:latin typeface="Roboto"/>
                <a:ea typeface="Roboto"/>
                <a:cs typeface="Roboto"/>
                <a:sym typeface="Roboto"/>
              </a:rPr>
              <a:t>GIÁO VIÊN HƯỚNG DẪN: </a:t>
            </a:r>
            <a:r>
              <a:rPr lang="vi-VN" sz="1800" spc="50" dirty="0" err="1">
                <a:solidFill>
                  <a:srgbClr val="FFBE40"/>
                </a:solidFill>
                <a:latin typeface="Roboto"/>
                <a:ea typeface="Roboto"/>
                <a:cs typeface="Roboto"/>
                <a:sym typeface="Roboto"/>
              </a:rPr>
              <a:t>THs.Nguyễn</a:t>
            </a:r>
            <a:r>
              <a:rPr lang="vi-VN" sz="1800" spc="50" dirty="0">
                <a:solidFill>
                  <a:srgbClr val="FFBE40"/>
                </a:solidFill>
                <a:latin typeface="Roboto"/>
                <a:ea typeface="Roboto"/>
                <a:cs typeface="Roboto"/>
                <a:sym typeface="Roboto"/>
              </a:rPr>
              <a:t> Bảo Ân</a:t>
            </a:r>
            <a:endParaRPr lang="en-US" sz="1800" spc="50" dirty="0">
              <a:solidFill>
                <a:srgbClr val="FFBE40"/>
              </a:solidFill>
              <a:latin typeface="Roboto"/>
              <a:ea typeface="Roboto"/>
              <a:cs typeface="Roboto"/>
              <a:sym typeface="Roboto"/>
            </a:endParaRPr>
          </a:p>
        </p:txBody>
      </p:sp>
    </p:spTree>
    <p:extLst>
      <p:ext uri="{BB962C8B-B14F-4D97-AF65-F5344CB8AC3E}">
        <p14:creationId xmlns:p14="http://schemas.microsoft.com/office/powerpoint/2010/main" val="39972691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66D7989-5269-CD5D-4E6C-7F99524E4744}"/>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5E25233-7BFF-CFA7-EA05-56B64C5632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0B592AF-2B73-E069-3A19-16B3EB38E8C7}"/>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vi-VN" sz="3400" b="1" kern="1200" dirty="0">
                <a:solidFill>
                  <a:schemeClr val="tx1"/>
                </a:solidFill>
                <a:latin typeface="+mj-lt"/>
                <a:ea typeface="+mj-ea"/>
                <a:cs typeface="+mj-cs"/>
              </a:rPr>
              <a:t>Mục đích nghiên cứu</a:t>
            </a:r>
            <a:endParaRPr lang="en-US" sz="3400" b="1" kern="1200" dirty="0">
              <a:solidFill>
                <a:schemeClr val="tx1"/>
              </a:solidFill>
              <a:latin typeface="+mj-lt"/>
              <a:ea typeface="+mj-ea"/>
              <a:cs typeface="+mj-cs"/>
            </a:endParaRPr>
          </a:p>
        </p:txBody>
      </p:sp>
      <p:sp>
        <p:nvSpPr>
          <p:cNvPr id="17" name="Rectangle 16">
            <a:extLst>
              <a:ext uri="{FF2B5EF4-FFF2-40B4-BE49-F238E27FC236}">
                <a16:creationId xmlns:a16="http://schemas.microsoft.com/office/drawing/2014/main" id="{6AE92580-45DD-6328-EEC2-BAFB2C284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0AECBFCB-5453-0E00-8478-D45F2D2A0B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TextBox 9">
            <a:extLst>
              <a:ext uri="{FF2B5EF4-FFF2-40B4-BE49-F238E27FC236}">
                <a16:creationId xmlns:a16="http://schemas.microsoft.com/office/drawing/2014/main" id="{DCB82485-8716-4D85-38B8-010A070642E9}"/>
              </a:ext>
            </a:extLst>
          </p:cNvPr>
          <p:cNvSpPr txBox="1"/>
          <p:nvPr/>
        </p:nvSpPr>
        <p:spPr>
          <a:xfrm>
            <a:off x="130628" y="2510108"/>
            <a:ext cx="5355771" cy="3492868"/>
          </a:xfrm>
          <a:prstGeom prst="rect">
            <a:avLst/>
          </a:prstGeom>
        </p:spPr>
        <p:txBody>
          <a:bodyPr vert="horz" lIns="91440" tIns="45720" rIns="91440" bIns="45720" rtlCol="0">
            <a:normAutofit/>
          </a:bodyPr>
          <a:lstStyle/>
          <a:p>
            <a:r>
              <a:rPr lang="vi-VN" dirty="0"/>
              <a:t>Mục đích của đồ án là xây dựng một </a:t>
            </a:r>
            <a:r>
              <a:rPr lang="vi-VN" dirty="0" err="1"/>
              <a:t>website</a:t>
            </a:r>
            <a:r>
              <a:rPr lang="vi-VN" dirty="0"/>
              <a:t> nhằm giới thiệu di sản văn hóa và di tích tỉnh Trà Vinh một cách trực quan và dễ tiếp cận và đồng thời ứng dụng các công nghệ </a:t>
            </a:r>
            <a:r>
              <a:rPr lang="vi-VN" dirty="0" err="1"/>
              <a:t>web</a:t>
            </a:r>
            <a:r>
              <a:rPr lang="vi-VN" dirty="0"/>
              <a:t> hiện đại vào thực tiễn nhằm nâng cao trải nghiệm người dùng</a:t>
            </a:r>
          </a:p>
        </p:txBody>
      </p:sp>
      <p:pic>
        <p:nvPicPr>
          <p:cNvPr id="4" name="Picture 3">
            <a:extLst>
              <a:ext uri="{FF2B5EF4-FFF2-40B4-BE49-F238E27FC236}">
                <a16:creationId xmlns:a16="http://schemas.microsoft.com/office/drawing/2014/main" id="{6816F498-3D1A-5143-EEDC-13207881DE11}"/>
              </a:ext>
            </a:extLst>
          </p:cNvPr>
          <p:cNvPicPr>
            <a:picLocks noChangeAspect="1"/>
          </p:cNvPicPr>
          <p:nvPr/>
        </p:nvPicPr>
        <p:blipFill>
          <a:blip r:embed="rId2"/>
          <a:stretch>
            <a:fillRect/>
          </a:stretch>
        </p:blipFill>
        <p:spPr>
          <a:xfrm>
            <a:off x="5561609" y="2447763"/>
            <a:ext cx="6440424" cy="2205844"/>
          </a:xfrm>
          <a:prstGeom prst="rect">
            <a:avLst/>
          </a:prstGeom>
        </p:spPr>
      </p:pic>
    </p:spTree>
    <p:extLst>
      <p:ext uri="{BB962C8B-B14F-4D97-AF65-F5344CB8AC3E}">
        <p14:creationId xmlns:p14="http://schemas.microsoft.com/office/powerpoint/2010/main" val="6886215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29374A8-A494-C062-9737-6A07FBE4FE6D}"/>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979BDA5-DE7C-E452-362E-24C65A71AD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A4D3F57-78E8-83B2-D143-8ED0263DB971}"/>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vi-VN" sz="3400" b="1" dirty="0">
                <a:latin typeface="+mj-lt"/>
                <a:ea typeface="+mj-ea"/>
                <a:cs typeface="+mj-cs"/>
              </a:rPr>
              <a:t>Đối tượng nghiên cứu</a:t>
            </a:r>
            <a:endParaRPr lang="en-US" sz="3400" b="1" kern="1200" dirty="0">
              <a:solidFill>
                <a:schemeClr val="tx1"/>
              </a:solidFill>
              <a:latin typeface="+mj-lt"/>
              <a:ea typeface="+mj-ea"/>
              <a:cs typeface="+mj-cs"/>
            </a:endParaRPr>
          </a:p>
        </p:txBody>
      </p:sp>
      <p:sp>
        <p:nvSpPr>
          <p:cNvPr id="17" name="Rectangle 16">
            <a:extLst>
              <a:ext uri="{FF2B5EF4-FFF2-40B4-BE49-F238E27FC236}">
                <a16:creationId xmlns:a16="http://schemas.microsoft.com/office/drawing/2014/main" id="{3AAC2878-0D84-CE4D-8D59-C94E67B05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6863C800-258E-28E8-9704-30F09C84C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TextBox 9">
            <a:extLst>
              <a:ext uri="{FF2B5EF4-FFF2-40B4-BE49-F238E27FC236}">
                <a16:creationId xmlns:a16="http://schemas.microsoft.com/office/drawing/2014/main" id="{141D02F6-B6DC-0DD2-4A05-7F5593D4DEB6}"/>
              </a:ext>
            </a:extLst>
          </p:cNvPr>
          <p:cNvSpPr txBox="1"/>
          <p:nvPr/>
        </p:nvSpPr>
        <p:spPr>
          <a:xfrm>
            <a:off x="130628" y="2510108"/>
            <a:ext cx="5355771" cy="3492868"/>
          </a:xfrm>
          <a:prstGeom prst="rect">
            <a:avLst/>
          </a:prstGeom>
        </p:spPr>
        <p:txBody>
          <a:bodyPr vert="horz" lIns="91440" tIns="45720" rIns="91440" bIns="45720" rtlCol="0">
            <a:normAutofit/>
          </a:bodyPr>
          <a:lstStyle/>
          <a:p>
            <a:pPr lvl="0"/>
            <a:r>
              <a:rPr lang="vi-VN" b="1" dirty="0"/>
              <a:t>Thông tin di sản văn hóa và di tích lịch sử tại Trà Vinh:</a:t>
            </a:r>
            <a:r>
              <a:rPr lang="vi-VN" dirty="0"/>
              <a:t> bao gồm các địa điểm nổi bật như chùa </a:t>
            </a:r>
            <a:r>
              <a:rPr lang="vi-VN" dirty="0" err="1"/>
              <a:t>Khmer</a:t>
            </a:r>
            <a:r>
              <a:rPr lang="vi-VN" dirty="0"/>
              <a:t>, đền thờ, di tích lịch sử, các công trình kiến trúc mang giá trị văn hóa đặc sắc.</a:t>
            </a:r>
          </a:p>
        </p:txBody>
      </p:sp>
      <p:pic>
        <p:nvPicPr>
          <p:cNvPr id="4" name="Picture 3">
            <a:extLst>
              <a:ext uri="{FF2B5EF4-FFF2-40B4-BE49-F238E27FC236}">
                <a16:creationId xmlns:a16="http://schemas.microsoft.com/office/drawing/2014/main" id="{6A23858E-FC48-DEBF-575D-372E56E56B74}"/>
              </a:ext>
            </a:extLst>
          </p:cNvPr>
          <p:cNvPicPr>
            <a:picLocks noChangeAspect="1"/>
          </p:cNvPicPr>
          <p:nvPr/>
        </p:nvPicPr>
        <p:blipFill>
          <a:blip r:embed="rId2"/>
          <a:stretch>
            <a:fillRect/>
          </a:stretch>
        </p:blipFill>
        <p:spPr>
          <a:xfrm>
            <a:off x="5561609" y="2447763"/>
            <a:ext cx="6440424" cy="2205844"/>
          </a:xfrm>
          <a:prstGeom prst="rect">
            <a:avLst/>
          </a:prstGeom>
        </p:spPr>
      </p:pic>
    </p:spTree>
    <p:extLst>
      <p:ext uri="{BB962C8B-B14F-4D97-AF65-F5344CB8AC3E}">
        <p14:creationId xmlns:p14="http://schemas.microsoft.com/office/powerpoint/2010/main" val="594986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F98D97C-952E-18B8-7534-F88743DDB5BC}"/>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2ADD100-3879-DB20-E8F3-D0FCAE89F5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242F3EA-9F0F-CC4B-CA54-77D61E877899}"/>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vi-VN" sz="3400" dirty="0">
                <a:latin typeface="+mj-lt"/>
                <a:ea typeface="+mj-ea"/>
                <a:cs typeface="+mj-cs"/>
              </a:rPr>
              <a:t>Đối tượng nghiên cứu</a:t>
            </a:r>
            <a:endParaRPr lang="en-US" sz="3400" kern="1200" dirty="0">
              <a:solidFill>
                <a:schemeClr val="tx1"/>
              </a:solidFill>
              <a:latin typeface="+mj-lt"/>
              <a:ea typeface="+mj-ea"/>
              <a:cs typeface="+mj-cs"/>
            </a:endParaRPr>
          </a:p>
        </p:txBody>
      </p:sp>
      <p:sp>
        <p:nvSpPr>
          <p:cNvPr id="17" name="Rectangle 16">
            <a:extLst>
              <a:ext uri="{FF2B5EF4-FFF2-40B4-BE49-F238E27FC236}">
                <a16:creationId xmlns:a16="http://schemas.microsoft.com/office/drawing/2014/main" id="{FDBD170B-6A95-E8E0-7E21-B1D4C7765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1BB0EB07-5585-E3E6-B688-AA563658FC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TextBox 9">
            <a:extLst>
              <a:ext uri="{FF2B5EF4-FFF2-40B4-BE49-F238E27FC236}">
                <a16:creationId xmlns:a16="http://schemas.microsoft.com/office/drawing/2014/main" id="{23D989F4-1358-AC5C-E3B7-4CA534C8D04A}"/>
              </a:ext>
            </a:extLst>
          </p:cNvPr>
          <p:cNvSpPr txBox="1"/>
          <p:nvPr/>
        </p:nvSpPr>
        <p:spPr>
          <a:xfrm>
            <a:off x="130628" y="2510108"/>
            <a:ext cx="5355771" cy="3492868"/>
          </a:xfrm>
          <a:prstGeom prst="rect">
            <a:avLst/>
          </a:prstGeom>
        </p:spPr>
        <p:txBody>
          <a:bodyPr vert="horz" lIns="91440" tIns="45720" rIns="91440" bIns="45720" rtlCol="0">
            <a:normAutofit/>
          </a:bodyPr>
          <a:lstStyle/>
          <a:p>
            <a:pPr lvl="0"/>
            <a:r>
              <a:rPr lang="vi-VN" b="1" dirty="0"/>
              <a:t>Giao diện tương tác và trực quan hóa thông tin: s</a:t>
            </a:r>
            <a:r>
              <a:rPr lang="vi-VN" dirty="0"/>
              <a:t>ử dụng hiệu ứng động (</a:t>
            </a:r>
            <a:r>
              <a:rPr lang="vi-VN" dirty="0" err="1"/>
              <a:t>Framer</a:t>
            </a:r>
            <a:r>
              <a:rPr lang="vi-VN" dirty="0"/>
              <a:t> </a:t>
            </a:r>
            <a:r>
              <a:rPr lang="vi-VN" dirty="0" err="1"/>
              <a:t>Motion</a:t>
            </a:r>
            <a:r>
              <a:rPr lang="vi-VN" dirty="0"/>
              <a:t>, GSAP) và thiết kế hiện đại (</a:t>
            </a:r>
            <a:r>
              <a:rPr lang="vi-VN" dirty="0" err="1"/>
              <a:t>TailwindCSS</a:t>
            </a:r>
            <a:r>
              <a:rPr lang="vi-VN" dirty="0"/>
              <a:t>, Next.js) nhằm tăng trải nghiệm người dùng</a:t>
            </a:r>
          </a:p>
        </p:txBody>
      </p:sp>
      <p:pic>
        <p:nvPicPr>
          <p:cNvPr id="4" name="Picture 3">
            <a:extLst>
              <a:ext uri="{FF2B5EF4-FFF2-40B4-BE49-F238E27FC236}">
                <a16:creationId xmlns:a16="http://schemas.microsoft.com/office/drawing/2014/main" id="{E22FC1C1-5FB3-4E90-0B43-282825B0C12E}"/>
              </a:ext>
            </a:extLst>
          </p:cNvPr>
          <p:cNvPicPr>
            <a:picLocks noChangeAspect="1"/>
          </p:cNvPicPr>
          <p:nvPr/>
        </p:nvPicPr>
        <p:blipFill>
          <a:blip r:embed="rId2"/>
          <a:stretch>
            <a:fillRect/>
          </a:stretch>
        </p:blipFill>
        <p:spPr>
          <a:xfrm>
            <a:off x="5561609" y="2447763"/>
            <a:ext cx="6440424" cy="2205844"/>
          </a:xfrm>
          <a:prstGeom prst="rect">
            <a:avLst/>
          </a:prstGeom>
        </p:spPr>
      </p:pic>
    </p:spTree>
    <p:extLst>
      <p:ext uri="{BB962C8B-B14F-4D97-AF65-F5344CB8AC3E}">
        <p14:creationId xmlns:p14="http://schemas.microsoft.com/office/powerpoint/2010/main" val="2775514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DE0F805-E7A9-124E-1D0A-993A75C55D72}"/>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9551722-177D-143A-0E7C-51BFD53F3A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36A6C13-5C38-2A5D-4615-36CC454DE340}"/>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vi-VN" sz="3400" b="1" dirty="0">
                <a:latin typeface="+mj-lt"/>
                <a:ea typeface="+mj-ea"/>
                <a:cs typeface="+mj-cs"/>
              </a:rPr>
              <a:t>Đối tượng nghiên cứu</a:t>
            </a:r>
            <a:endParaRPr lang="en-US" sz="3400" b="1" kern="1200" dirty="0">
              <a:solidFill>
                <a:schemeClr val="tx1"/>
              </a:solidFill>
              <a:latin typeface="+mj-lt"/>
              <a:ea typeface="+mj-ea"/>
              <a:cs typeface="+mj-cs"/>
            </a:endParaRPr>
          </a:p>
        </p:txBody>
      </p:sp>
      <p:sp>
        <p:nvSpPr>
          <p:cNvPr id="17" name="Rectangle 16">
            <a:extLst>
              <a:ext uri="{FF2B5EF4-FFF2-40B4-BE49-F238E27FC236}">
                <a16:creationId xmlns:a16="http://schemas.microsoft.com/office/drawing/2014/main" id="{E3CB49BF-EA8B-8D32-B6DE-132329BEC8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A5F8E8FB-7389-D8B0-6B0D-CE10F1C5C5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TextBox 9">
            <a:extLst>
              <a:ext uri="{FF2B5EF4-FFF2-40B4-BE49-F238E27FC236}">
                <a16:creationId xmlns:a16="http://schemas.microsoft.com/office/drawing/2014/main" id="{54C0FC75-13EA-3067-01A7-CDC15AE2BCCB}"/>
              </a:ext>
            </a:extLst>
          </p:cNvPr>
          <p:cNvSpPr txBox="1"/>
          <p:nvPr/>
        </p:nvSpPr>
        <p:spPr>
          <a:xfrm>
            <a:off x="130628" y="2510108"/>
            <a:ext cx="5355771" cy="3492868"/>
          </a:xfrm>
          <a:prstGeom prst="rect">
            <a:avLst/>
          </a:prstGeom>
        </p:spPr>
        <p:txBody>
          <a:bodyPr vert="horz" lIns="91440" tIns="45720" rIns="91440" bIns="45720" rtlCol="0">
            <a:normAutofit/>
          </a:bodyPr>
          <a:lstStyle/>
          <a:p>
            <a:pPr lvl="0"/>
            <a:r>
              <a:rPr lang="vi-VN" b="1" dirty="0"/>
              <a:t>Dữ liệu trình bày:</a:t>
            </a:r>
            <a:r>
              <a:rPr lang="vi-VN" dirty="0"/>
              <a:t> là các thông tin, hình ảnh, mô tả ngắn gọn, bản đồ, liên kết </a:t>
            </a:r>
            <a:r>
              <a:rPr lang="vi-VN" dirty="0" err="1"/>
              <a:t>Google</a:t>
            </a:r>
            <a:r>
              <a:rPr lang="vi-VN" dirty="0"/>
              <a:t> </a:t>
            </a:r>
            <a:r>
              <a:rPr lang="vi-VN" dirty="0" err="1"/>
              <a:t>Maps</a:t>
            </a:r>
            <a:r>
              <a:rPr lang="vi-VN" dirty="0"/>
              <a:t> phục vụ định hướng, khám phá.</a:t>
            </a:r>
          </a:p>
        </p:txBody>
      </p:sp>
      <p:pic>
        <p:nvPicPr>
          <p:cNvPr id="4" name="Picture 3">
            <a:extLst>
              <a:ext uri="{FF2B5EF4-FFF2-40B4-BE49-F238E27FC236}">
                <a16:creationId xmlns:a16="http://schemas.microsoft.com/office/drawing/2014/main" id="{0C9924BF-FE2A-5F5E-10B7-FBA4A7EC9246}"/>
              </a:ext>
            </a:extLst>
          </p:cNvPr>
          <p:cNvPicPr>
            <a:picLocks noChangeAspect="1"/>
          </p:cNvPicPr>
          <p:nvPr/>
        </p:nvPicPr>
        <p:blipFill>
          <a:blip r:embed="rId2"/>
          <a:stretch>
            <a:fillRect/>
          </a:stretch>
        </p:blipFill>
        <p:spPr>
          <a:xfrm>
            <a:off x="5561609" y="2447763"/>
            <a:ext cx="6440424" cy="2205844"/>
          </a:xfrm>
          <a:prstGeom prst="rect">
            <a:avLst/>
          </a:prstGeom>
        </p:spPr>
      </p:pic>
    </p:spTree>
    <p:extLst>
      <p:ext uri="{BB962C8B-B14F-4D97-AF65-F5344CB8AC3E}">
        <p14:creationId xmlns:p14="http://schemas.microsoft.com/office/powerpoint/2010/main" val="18746928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4BDD70E-461C-6A4C-2F9A-1E8B199B39D4}"/>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991CBF6-7E12-8623-B01A-8CA5A4DBE4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FBFCA42-6485-C54A-21B8-77ADCE40A69E}"/>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vi-VN" sz="3400" kern="1200" dirty="0">
                <a:solidFill>
                  <a:schemeClr val="tx1"/>
                </a:solidFill>
                <a:latin typeface="+mj-lt"/>
                <a:ea typeface="+mj-ea"/>
                <a:cs typeface="+mj-cs"/>
              </a:rPr>
              <a:t>Phạm Vi Nghiên Cứu</a:t>
            </a:r>
            <a:endParaRPr lang="en-US" sz="3400" kern="1200" dirty="0">
              <a:solidFill>
                <a:schemeClr val="tx1"/>
              </a:solidFill>
              <a:latin typeface="+mj-lt"/>
              <a:ea typeface="+mj-ea"/>
              <a:cs typeface="+mj-cs"/>
            </a:endParaRPr>
          </a:p>
        </p:txBody>
      </p:sp>
      <p:sp>
        <p:nvSpPr>
          <p:cNvPr id="17" name="Rectangle 16">
            <a:extLst>
              <a:ext uri="{FF2B5EF4-FFF2-40B4-BE49-F238E27FC236}">
                <a16:creationId xmlns:a16="http://schemas.microsoft.com/office/drawing/2014/main" id="{9DA20DD4-9E42-E298-6321-3B787953B6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F7951700-2964-E7FF-4536-E1EEE8B08B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TextBox 9">
            <a:extLst>
              <a:ext uri="{FF2B5EF4-FFF2-40B4-BE49-F238E27FC236}">
                <a16:creationId xmlns:a16="http://schemas.microsoft.com/office/drawing/2014/main" id="{C8EEEE92-9D07-2CCE-44AC-0EDADD59FBE1}"/>
              </a:ext>
            </a:extLst>
          </p:cNvPr>
          <p:cNvSpPr txBox="1"/>
          <p:nvPr/>
        </p:nvSpPr>
        <p:spPr>
          <a:xfrm>
            <a:off x="130628" y="2510108"/>
            <a:ext cx="5355771" cy="3492868"/>
          </a:xfrm>
          <a:prstGeom prst="rect">
            <a:avLst/>
          </a:prstGeom>
        </p:spPr>
        <p:txBody>
          <a:bodyPr vert="horz" lIns="91440" tIns="45720" rIns="91440" bIns="45720" rtlCol="0">
            <a:normAutofit/>
          </a:bodyPr>
          <a:lstStyle/>
          <a:p>
            <a:pPr lvl="0"/>
            <a:r>
              <a:rPr lang="vi-VN" b="1" dirty="0"/>
              <a:t>Xây dụng hệ thống </a:t>
            </a:r>
            <a:r>
              <a:rPr lang="vi-VN" b="1" dirty="0" err="1"/>
              <a:t>frontend-backend</a:t>
            </a:r>
            <a:r>
              <a:rPr lang="vi-VN" b="1" dirty="0"/>
              <a:t> hoàn chỉnh:</a:t>
            </a:r>
            <a:r>
              <a:rPr lang="vi-VN" dirty="0"/>
              <a:t> giao diện hiển thị thông tin trình duyệt và API cung cấp dữ liệu từ </a:t>
            </a:r>
            <a:r>
              <a:rPr lang="vi-VN" dirty="0" err="1"/>
              <a:t>backend</a:t>
            </a:r>
            <a:r>
              <a:rPr lang="vi-VN" dirty="0"/>
              <a:t> (</a:t>
            </a:r>
            <a:r>
              <a:rPr lang="vi-VN" dirty="0" err="1"/>
              <a:t>NestJS</a:t>
            </a:r>
            <a:r>
              <a:rPr lang="vi-VN" dirty="0"/>
              <a:t> – </a:t>
            </a:r>
            <a:r>
              <a:rPr lang="vi-VN" dirty="0" err="1"/>
              <a:t>MongoDB</a:t>
            </a:r>
            <a:r>
              <a:rPr lang="vi-VN" dirty="0"/>
              <a:t>/JSON).</a:t>
            </a:r>
          </a:p>
        </p:txBody>
      </p:sp>
      <p:pic>
        <p:nvPicPr>
          <p:cNvPr id="4" name="Picture 3">
            <a:extLst>
              <a:ext uri="{FF2B5EF4-FFF2-40B4-BE49-F238E27FC236}">
                <a16:creationId xmlns:a16="http://schemas.microsoft.com/office/drawing/2014/main" id="{76C6A7E1-2DE1-2764-8031-65C6E4FDFDC2}"/>
              </a:ext>
            </a:extLst>
          </p:cNvPr>
          <p:cNvPicPr>
            <a:picLocks noChangeAspect="1"/>
          </p:cNvPicPr>
          <p:nvPr/>
        </p:nvPicPr>
        <p:blipFill>
          <a:blip r:embed="rId2"/>
          <a:stretch>
            <a:fillRect/>
          </a:stretch>
        </p:blipFill>
        <p:spPr>
          <a:xfrm>
            <a:off x="5561609" y="2447763"/>
            <a:ext cx="6440424" cy="2205844"/>
          </a:xfrm>
          <a:prstGeom prst="rect">
            <a:avLst/>
          </a:prstGeom>
        </p:spPr>
      </p:pic>
    </p:spTree>
    <p:extLst>
      <p:ext uri="{BB962C8B-B14F-4D97-AF65-F5344CB8AC3E}">
        <p14:creationId xmlns:p14="http://schemas.microsoft.com/office/powerpoint/2010/main" val="1957560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A56B9D4-FFEC-573B-0338-B30B86948210}"/>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66979CE-D0A9-63C2-1E32-F8AA020BFE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0269DEE5-72CF-AC2F-74C4-FA62803746F1}"/>
              </a:ext>
            </a:extLst>
          </p:cNvPr>
          <p:cNvSpPr txBox="1"/>
          <p:nvPr/>
        </p:nvSpPr>
        <p:spPr>
          <a:xfrm>
            <a:off x="411480" y="991443"/>
            <a:ext cx="4443154" cy="1087819"/>
          </a:xfrm>
          <a:prstGeom prst="rect">
            <a:avLst/>
          </a:prstGeom>
        </p:spPr>
        <p:txBody>
          <a:bodyPr vert="horz" lIns="91440" tIns="45720" rIns="91440" bIns="45720" rtlCol="0" anchor="b">
            <a:normAutofit/>
          </a:bodyPr>
          <a:lstStyle/>
          <a:p>
            <a:pPr>
              <a:lnSpc>
                <a:spcPct val="90000"/>
              </a:lnSpc>
              <a:spcBef>
                <a:spcPct val="0"/>
              </a:spcBef>
              <a:spcAft>
                <a:spcPts val="600"/>
              </a:spcAft>
            </a:pPr>
            <a:r>
              <a:rPr lang="vi-VN" sz="3400" b="1" kern="1200" dirty="0">
                <a:solidFill>
                  <a:schemeClr val="tx1"/>
                </a:solidFill>
                <a:latin typeface="+mj-lt"/>
                <a:ea typeface="+mj-ea"/>
                <a:cs typeface="+mj-cs"/>
              </a:rPr>
              <a:t>Phạm Vi Nghiên Cứu</a:t>
            </a:r>
            <a:endParaRPr lang="en-US" sz="3400" b="1" kern="1200" dirty="0">
              <a:solidFill>
                <a:schemeClr val="tx1"/>
              </a:solidFill>
              <a:latin typeface="+mj-lt"/>
              <a:ea typeface="+mj-ea"/>
              <a:cs typeface="+mj-cs"/>
            </a:endParaRPr>
          </a:p>
        </p:txBody>
      </p:sp>
      <p:sp>
        <p:nvSpPr>
          <p:cNvPr id="17" name="Rectangle 16">
            <a:extLst>
              <a:ext uri="{FF2B5EF4-FFF2-40B4-BE49-F238E27FC236}">
                <a16:creationId xmlns:a16="http://schemas.microsoft.com/office/drawing/2014/main" id="{EE8E7754-96F7-659B-6310-A4FD1905C8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1BC076AC-806C-836F-CBD9-D5300C5D3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TextBox 9">
            <a:extLst>
              <a:ext uri="{FF2B5EF4-FFF2-40B4-BE49-F238E27FC236}">
                <a16:creationId xmlns:a16="http://schemas.microsoft.com/office/drawing/2014/main" id="{328E83E1-219B-D322-D8F7-02FF456D989B}"/>
              </a:ext>
            </a:extLst>
          </p:cNvPr>
          <p:cNvSpPr txBox="1"/>
          <p:nvPr/>
        </p:nvSpPr>
        <p:spPr>
          <a:xfrm>
            <a:off x="130628" y="2510108"/>
            <a:ext cx="5355771" cy="3492868"/>
          </a:xfrm>
          <a:prstGeom prst="rect">
            <a:avLst/>
          </a:prstGeom>
        </p:spPr>
        <p:txBody>
          <a:bodyPr vert="horz" lIns="91440" tIns="45720" rIns="91440" bIns="45720" rtlCol="0">
            <a:normAutofit/>
          </a:bodyPr>
          <a:lstStyle/>
          <a:p>
            <a:pPr lvl="0"/>
            <a:r>
              <a:rPr lang="vi-VN" b="1" dirty="0"/>
              <a:t>Tập trung vào các tỉnh Trà Vinh: </a:t>
            </a:r>
            <a:r>
              <a:rPr lang="vi-VN" dirty="0"/>
              <a:t>chủ yếu khai thác các di tích cấp tỉnh, cấp quốc gia các địa điểm đặc trưng văn hóa </a:t>
            </a:r>
            <a:r>
              <a:rPr lang="vi-VN" dirty="0" err="1"/>
              <a:t>Khmer</a:t>
            </a:r>
            <a:r>
              <a:rPr lang="vi-VN" dirty="0"/>
              <a:t> Nam Bộ</a:t>
            </a:r>
          </a:p>
        </p:txBody>
      </p:sp>
      <p:pic>
        <p:nvPicPr>
          <p:cNvPr id="4" name="Picture 3">
            <a:extLst>
              <a:ext uri="{FF2B5EF4-FFF2-40B4-BE49-F238E27FC236}">
                <a16:creationId xmlns:a16="http://schemas.microsoft.com/office/drawing/2014/main" id="{DA61FC07-C7B6-2200-C53C-BF7D17AA86AD}"/>
              </a:ext>
            </a:extLst>
          </p:cNvPr>
          <p:cNvPicPr>
            <a:picLocks noChangeAspect="1"/>
          </p:cNvPicPr>
          <p:nvPr/>
        </p:nvPicPr>
        <p:blipFill>
          <a:blip r:embed="rId2"/>
          <a:stretch>
            <a:fillRect/>
          </a:stretch>
        </p:blipFill>
        <p:spPr>
          <a:xfrm>
            <a:off x="5561609" y="2447763"/>
            <a:ext cx="6440424" cy="2205844"/>
          </a:xfrm>
          <a:prstGeom prst="rect">
            <a:avLst/>
          </a:prstGeom>
        </p:spPr>
      </p:pic>
    </p:spTree>
    <p:extLst>
      <p:ext uri="{BB962C8B-B14F-4D97-AF65-F5344CB8AC3E}">
        <p14:creationId xmlns:p14="http://schemas.microsoft.com/office/powerpoint/2010/main" val="11718026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169</TotalTime>
  <Words>2245</Words>
  <Application>Microsoft Office PowerPoint</Application>
  <PresentationFormat>Widescreen</PresentationFormat>
  <Paragraphs>145</Paragraphs>
  <Slides>33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Aptos</vt:lpstr>
      <vt:lpstr>Aptos Display</vt:lpstr>
      <vt:lpstr>Arial</vt:lpstr>
      <vt:lpstr>Arial Unicode MS</vt:lpstr>
      <vt:lpstr>Calibri</vt:lpstr>
      <vt:lpstr>quote-cjk-patch</vt:lpstr>
      <vt:lpstr>Roboto</vt:lpstr>
      <vt:lpstr>Roboto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AZARIA RISFIN</dc:creator>
  <cp:lastModifiedBy>AZARIA RISFIN</cp:lastModifiedBy>
  <cp:revision>1</cp:revision>
  <dcterms:created xsi:type="dcterms:W3CDTF">2025-07-24T14:26:04Z</dcterms:created>
  <dcterms:modified xsi:type="dcterms:W3CDTF">2025-07-24T17:16:01Z</dcterms:modified>
</cp:coreProperties>
</file>

<file path=docProps/thumbnail.jpeg>
</file>